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1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4" r:id="rId19"/>
    <p:sldId id="278" r:id="rId20"/>
    <p:sldId id="275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 err="1"/>
              <a:t>Perbandingan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Perkara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Terdakwa</a:t>
            </a:r>
            <a:r>
              <a:rPr lang="en-US" sz="1400" dirty="0"/>
              <a:t> </a:t>
            </a:r>
          </a:p>
          <a:p>
            <a:pPr>
              <a:defRPr/>
            </a:pPr>
            <a:r>
              <a:rPr lang="en-US" sz="1400" dirty="0" err="1"/>
              <a:t>Tahun</a:t>
            </a:r>
            <a:r>
              <a:rPr lang="en-US" sz="1400" dirty="0"/>
              <a:t> 2019 - 2020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Perkara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1019</c:v>
                </c:pt>
                <c:pt idx="1">
                  <c:v>1218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Terdakwa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1125</c:v>
                </c:pt>
                <c:pt idx="1">
                  <c:v>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5113712"/>
        <c:axId val="-955109904"/>
      </c:barChart>
      <c:catAx>
        <c:axId val="-95511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109904"/>
        <c:crosses val="autoZero"/>
        <c:auto val="1"/>
        <c:lblAlgn val="ctr"/>
        <c:lblOffset val="100"/>
        <c:noMultiLvlLbl val="0"/>
      </c:catAx>
      <c:valAx>
        <c:axId val="-95510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11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Tuntutan Pasal Kerugian Negara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Pasal 2</c:v>
                </c:pt>
                <c:pt idx="1">
                  <c:v>Pasal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409</c:v>
                </c:pt>
                <c:pt idx="1">
                  <c:v>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Rata-Rata Tuntutan</a:t>
            </a:r>
          </a:p>
          <a:p>
            <a:pPr>
              <a:defRPr/>
            </a:pPr>
            <a:r>
              <a:rPr lang="en-US"/>
              <a:t>(hitungan dalam bulan)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Rata-Rata Tuntutan 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43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19424"/>
        <c:axId val="-949311264"/>
      </c:barChart>
      <c:catAx>
        <c:axId val="-9493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1264"/>
        <c:crosses val="autoZero"/>
        <c:auto val="1"/>
        <c:lblAlgn val="ctr"/>
        <c:lblOffset val="100"/>
        <c:noMultiLvlLbl val="0"/>
      </c:catAx>
      <c:valAx>
        <c:axId val="-9493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Rata-Rata Tuntutan Penegak Hukum</a:t>
            </a:r>
          </a:p>
          <a:p>
            <a:pPr>
              <a:defRPr/>
            </a:pPr>
            <a:r>
              <a:rPr lang="en-US"/>
              <a:t>(hitungan dalam bulan)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KPK</c:v>
                </c:pt>
                <c:pt idx="1">
                  <c:v>Kejaksaan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09088"/>
        <c:axId val="-949310720"/>
      </c:barChart>
      <c:catAx>
        <c:axId val="-9493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0720"/>
        <c:crosses val="autoZero"/>
        <c:auto val="1"/>
        <c:lblAlgn val="ctr"/>
        <c:lblOffset val="100"/>
        <c:noMultiLvlLbl val="0"/>
      </c:catAx>
      <c:valAx>
        <c:axId val="-9493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Berat Ringan Tuntutan Setiap Tahun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Ringan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672</c:v>
                </c:pt>
                <c:pt idx="1">
                  <c:v>745</c:v>
                </c:pt>
                <c:pt idx="2">
                  <c:v>655</c:v>
                </c:pt>
                <c:pt idx="3">
                  <c:v>736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Sedang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288</c:v>
                </c:pt>
                <c:pt idx="1">
                  <c:v>346</c:v>
                </c:pt>
                <c:pt idx="2">
                  <c:v>348</c:v>
                </c:pt>
                <c:pt idx="3">
                  <c:v>512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Berat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19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16160"/>
        <c:axId val="-949308544"/>
      </c:barChart>
      <c:catAx>
        <c:axId val="-9493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08544"/>
        <c:crosses val="autoZero"/>
        <c:auto val="1"/>
        <c:lblAlgn val="ctr"/>
        <c:lblOffset val="100"/>
        <c:noMultiLvlLbl val="0"/>
      </c:catAx>
      <c:valAx>
        <c:axId val="-9493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Kejaksaan</a:t>
            </a:r>
            <a:r>
              <a:rPr lang="en-US" dirty="0" smtClean="0"/>
              <a:t> </a:t>
            </a:r>
            <a:r>
              <a:rPr lang="en-US" dirty="0"/>
              <a:t>- KPK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Ringan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Kejaksaan</c:v>
                </c:pt>
                <c:pt idx="1">
                  <c:v>KPK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680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Sedang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Kejaksaan</c:v>
                </c:pt>
                <c:pt idx="1">
                  <c:v>KPK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446</c:v>
                </c:pt>
                <c:pt idx="1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Berat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Kejaksaan</c:v>
                </c:pt>
                <c:pt idx="1">
                  <c:v>KPK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15616"/>
        <c:axId val="-949321600"/>
      </c:barChart>
      <c:catAx>
        <c:axId val="-9493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21600"/>
        <c:crosses val="autoZero"/>
        <c:auto val="1"/>
        <c:lblAlgn val="ctr"/>
        <c:lblOffset val="100"/>
        <c:noMultiLvlLbl val="0"/>
      </c:catAx>
      <c:valAx>
        <c:axId val="-94932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Tuntutan Ringan - Latar Belakang Pekerjaan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ASN</c:v>
                </c:pt>
                <c:pt idx="1">
                  <c:v>Perangkat Desa</c:v>
                </c:pt>
                <c:pt idx="2">
                  <c:v>Swasta</c:v>
                </c:pt>
                <c:pt idx="3">
                  <c:v>Universitas/Sekolah</c:v>
                </c:pt>
                <c:pt idx="4">
                  <c:v>Kementerian</c:v>
                </c:pt>
                <c:pt idx="5">
                  <c:v>BUMN/BUMD</c:v>
                </c:pt>
                <c:pt idx="6">
                  <c:v>Rumah Sakit</c:v>
                </c:pt>
                <c:pt idx="7">
                  <c:v>DPR/DPRD</c:v>
                </c:pt>
                <c:pt idx="8">
                  <c:v>Perbankan</c:v>
                </c:pt>
                <c:pt idx="9">
                  <c:v>Polisi</c:v>
                </c:pt>
                <c:pt idx="10">
                  <c:v>KPU</c:v>
                </c:pt>
                <c:pt idx="11">
                  <c:v>Kepala Daerah</c:v>
                </c:pt>
                <c:pt idx="12">
                  <c:v>BPN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211</c:v>
                </c:pt>
                <c:pt idx="1">
                  <c:v>210</c:v>
                </c:pt>
                <c:pt idx="2">
                  <c:v>140</c:v>
                </c:pt>
                <c:pt idx="3">
                  <c:v>33</c:v>
                </c:pt>
                <c:pt idx="4">
                  <c:v>20</c:v>
                </c:pt>
                <c:pt idx="5">
                  <c:v>19</c:v>
                </c:pt>
                <c:pt idx="6">
                  <c:v>15</c:v>
                </c:pt>
                <c:pt idx="7">
                  <c:v>13</c:v>
                </c:pt>
                <c:pt idx="8">
                  <c:v>11</c:v>
                </c:pt>
                <c:pt idx="9">
                  <c:v>10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07456"/>
        <c:axId val="-949306912"/>
      </c:barChart>
      <c:catAx>
        <c:axId val="-9493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06912"/>
        <c:crosses val="autoZero"/>
        <c:auto val="1"/>
        <c:lblAlgn val="ctr"/>
        <c:lblOffset val="100"/>
        <c:noMultiLvlLbl val="0"/>
      </c:catAx>
      <c:valAx>
        <c:axId val="-9493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0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Rata-Rata Vonis Tingkat Pengadilan</a:t>
            </a:r>
          </a:p>
          <a:p>
            <a:pPr>
              <a:defRPr/>
            </a:pPr>
            <a:r>
              <a:rPr lang="en-US"/>
              <a:t>(hitungan dalam bulan)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Rata-Rata Vonis Tingkat Pengadilan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Pengadilan Tipikor</c:v>
                </c:pt>
                <c:pt idx="1">
                  <c:v>Pengadilan Tinggi</c:v>
                </c:pt>
                <c:pt idx="2">
                  <c:v>Mahkamah Agung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44</c:v>
                </c:pt>
                <c:pt idx="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49312352"/>
        <c:axId val="-949311808"/>
      </c:barChart>
      <c:catAx>
        <c:axId val="-9493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1808"/>
        <c:crosses val="autoZero"/>
        <c:auto val="1"/>
        <c:lblAlgn val="ctr"/>
        <c:lblOffset val="100"/>
        <c:noMultiLvlLbl val="0"/>
      </c:catAx>
      <c:valAx>
        <c:axId val="-9493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3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Rata-Rata Vonis Setiap Tahun</a:t>
            </a:r>
          </a:p>
          <a:p>
            <a:pPr>
              <a:defRPr/>
            </a:pPr>
            <a:r>
              <a:rPr lang="en-US"/>
              <a:t>(hitungan dalam bulan)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29</c:v>
                </c:pt>
                <c:pt idx="2">
                  <c:v>31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2613488"/>
        <c:axId val="-952623824"/>
      </c:barChart>
      <c:catAx>
        <c:axId val="-9526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23824"/>
        <c:crosses val="autoZero"/>
        <c:auto val="1"/>
        <c:lblAlgn val="ctr"/>
        <c:lblOffset val="100"/>
        <c:noMultiLvlLbl val="0"/>
      </c:catAx>
      <c:valAx>
        <c:axId val="-9526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1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Rata-Rata Vonis Setiap Tahun</a:t>
            </a:r>
          </a:p>
          <a:p>
            <a:pPr>
              <a:defRPr/>
            </a:pPr>
            <a:r>
              <a:rPr lang="en-US"/>
              <a:t>(hitungan dalam bulan)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29</c:v>
                </c:pt>
                <c:pt idx="2">
                  <c:v>31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2627088"/>
        <c:axId val="-952620016"/>
      </c:barChart>
      <c:catAx>
        <c:axId val="-9526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20016"/>
        <c:crosses val="autoZero"/>
        <c:auto val="1"/>
        <c:lblAlgn val="ctr"/>
        <c:lblOffset val="100"/>
        <c:noMultiLvlLbl val="0"/>
      </c:catAx>
      <c:valAx>
        <c:axId val="-9526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2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 err="1"/>
              <a:t>Berat</a:t>
            </a:r>
            <a:r>
              <a:rPr lang="en-US" sz="1400" dirty="0"/>
              <a:t> </a:t>
            </a:r>
            <a:r>
              <a:rPr lang="en-US" sz="1400" dirty="0" err="1"/>
              <a:t>Ringan</a:t>
            </a:r>
            <a:r>
              <a:rPr lang="en-US" sz="1400" dirty="0"/>
              <a:t> </a:t>
            </a:r>
            <a:r>
              <a:rPr lang="en-US" sz="1400" dirty="0" err="1"/>
              <a:t>Vonis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Ringan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1127</c:v>
                </c:pt>
                <c:pt idx="1">
                  <c:v>918</c:v>
                </c:pt>
                <c:pt idx="2">
                  <c:v>842</c:v>
                </c:pt>
                <c:pt idx="3">
                  <c:v>760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Sedang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169</c:v>
                </c:pt>
                <c:pt idx="1">
                  <c:v>180</c:v>
                </c:pt>
                <c:pt idx="2">
                  <c:v>173</c:v>
                </c:pt>
                <c:pt idx="3">
                  <c:v>438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Berat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2616752"/>
        <c:axId val="-952620560"/>
      </c:barChart>
      <c:catAx>
        <c:axId val="-95261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20560"/>
        <c:crosses val="autoZero"/>
        <c:auto val="1"/>
        <c:lblAlgn val="ctr"/>
        <c:lblOffset val="100"/>
        <c:noMultiLvlLbl val="0"/>
      </c:catAx>
      <c:valAx>
        <c:axId val="-9526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1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Pemantauan berdasarkan Jenis Kelamin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2"/>
                <c:pt idx="0">
                  <c:v>Laki-Laki</c:v>
                </c:pt>
                <c:pt idx="1">
                  <c:v>Perempuan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1170</c:v>
                </c:pt>
                <c:pt idx="1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Vonis Ringan - Latar Belakang Pekerjaan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Perangkat Desa</c:v>
                </c:pt>
                <c:pt idx="1">
                  <c:v>ASN</c:v>
                </c:pt>
                <c:pt idx="2">
                  <c:v>Swasta</c:v>
                </c:pt>
                <c:pt idx="3">
                  <c:v>Univ/Sekolah</c:v>
                </c:pt>
                <c:pt idx="4">
                  <c:v>Kementerian</c:v>
                </c:pt>
                <c:pt idx="5">
                  <c:v>BUMN/BUMD</c:v>
                </c:pt>
                <c:pt idx="6">
                  <c:v>DPRD</c:v>
                </c:pt>
                <c:pt idx="7">
                  <c:v>Perbankan</c:v>
                </c:pt>
                <c:pt idx="8">
                  <c:v>Rumah Sakit</c:v>
                </c:pt>
                <c:pt idx="9">
                  <c:v>Penegak Hukum</c:v>
                </c:pt>
                <c:pt idx="10">
                  <c:v>KPU</c:v>
                </c:pt>
                <c:pt idx="11">
                  <c:v>Kepala Daerah</c:v>
                </c:pt>
                <c:pt idx="12">
                  <c:v>BPN/Bappeda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270</c:v>
                </c:pt>
                <c:pt idx="1">
                  <c:v>237</c:v>
                </c:pt>
                <c:pt idx="2">
                  <c:v>193</c:v>
                </c:pt>
                <c:pt idx="3">
                  <c:v>36</c:v>
                </c:pt>
                <c:pt idx="4">
                  <c:v>31</c:v>
                </c:pt>
                <c:pt idx="5">
                  <c:v>26</c:v>
                </c:pt>
                <c:pt idx="6">
                  <c:v>22</c:v>
                </c:pt>
                <c:pt idx="7">
                  <c:v>22</c:v>
                </c:pt>
                <c:pt idx="8">
                  <c:v>12</c:v>
                </c:pt>
                <c:pt idx="9">
                  <c:v>10</c:v>
                </c:pt>
                <c:pt idx="10">
                  <c:v>6</c:v>
                </c:pt>
                <c:pt idx="11">
                  <c:v>4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2615664"/>
        <c:axId val="-952618928"/>
      </c:barChart>
      <c:catAx>
        <c:axId val="-9526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18928"/>
        <c:crosses val="autoZero"/>
        <c:auto val="1"/>
        <c:lblAlgn val="ctr"/>
        <c:lblOffset val="100"/>
        <c:noMultiLvlLbl val="0"/>
      </c:catAx>
      <c:valAx>
        <c:axId val="-9526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Vonis Bebas/Lepas Setiap Tahun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54</c:v>
                </c:pt>
                <c:pt idx="2">
                  <c:v>26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952624368"/>
        <c:axId val="-952614032"/>
      </c:barChart>
      <c:catAx>
        <c:axId val="-95262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14032"/>
        <c:crosses val="autoZero"/>
        <c:auto val="1"/>
        <c:lblAlgn val="ctr"/>
        <c:lblOffset val="100"/>
        <c:noMultiLvlLbl val="0"/>
      </c:catAx>
      <c:valAx>
        <c:axId val="-95261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62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Usia Terdakwa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Di bawah 30 tahun</c:v>
                </c:pt>
                <c:pt idx="1">
                  <c:v>Di atas 30 tahun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4"/>
                <c:pt idx="0">
                  <c:v>Perangkat Desa</c:v>
                </c:pt>
                <c:pt idx="1">
                  <c:v>ASN</c:v>
                </c:pt>
                <c:pt idx="2">
                  <c:v>Swasta</c:v>
                </c:pt>
                <c:pt idx="3">
                  <c:v>BUMN/BUMD</c:v>
                </c:pt>
                <c:pt idx="4">
                  <c:v>Perbankan</c:v>
                </c:pt>
                <c:pt idx="5">
                  <c:v>Universitas/Sekolah</c:v>
                </c:pt>
                <c:pt idx="6">
                  <c:v>Kementerian/Lembaga</c:v>
                </c:pt>
                <c:pt idx="7">
                  <c:v>Legislastif</c:v>
                </c:pt>
                <c:pt idx="8">
                  <c:v>Rumah Sakit</c:v>
                </c:pt>
                <c:pt idx="9">
                  <c:v>APH</c:v>
                </c:pt>
                <c:pt idx="10">
                  <c:v>KPU</c:v>
                </c:pt>
                <c:pt idx="11">
                  <c:v>Kepala Daerah</c:v>
                </c:pt>
                <c:pt idx="12">
                  <c:v>Bappeda</c:v>
                </c:pt>
                <c:pt idx="13">
                  <c:v>Advokat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330</c:v>
                </c:pt>
                <c:pt idx="1">
                  <c:v>321</c:v>
                </c:pt>
                <c:pt idx="2">
                  <c:v>286</c:v>
                </c:pt>
                <c:pt idx="3">
                  <c:v>47</c:v>
                </c:pt>
                <c:pt idx="4">
                  <c:v>46</c:v>
                </c:pt>
                <c:pt idx="5">
                  <c:v>45</c:v>
                </c:pt>
                <c:pt idx="6">
                  <c:v>39</c:v>
                </c:pt>
                <c:pt idx="7">
                  <c:v>33</c:v>
                </c:pt>
                <c:pt idx="8">
                  <c:v>20</c:v>
                </c:pt>
                <c:pt idx="9">
                  <c:v>15</c:v>
                </c:pt>
                <c:pt idx="10">
                  <c:v>14</c:v>
                </c:pt>
                <c:pt idx="11">
                  <c:v>10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955113168"/>
        <c:axId val="-955112624"/>
      </c:barChart>
      <c:catAx>
        <c:axId val="-95511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112624"/>
        <c:crosses val="autoZero"/>
        <c:auto val="1"/>
        <c:lblAlgn val="ctr"/>
        <c:lblOffset val="100"/>
        <c:noMultiLvlLbl val="0"/>
      </c:catAx>
      <c:valAx>
        <c:axId val="-95511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11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Penuntutan Kejaksaan - Latar Belakang Pekerjaan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Perangkat Desa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Swasta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Perbankan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Universitas/Sekolah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BUMN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Kementerian/Lembaga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Rumah Sakit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5100656"/>
        <c:axId val="-955099024"/>
      </c:barChart>
      <c:catAx>
        <c:axId val="-95510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55099024"/>
        <c:crosses val="autoZero"/>
        <c:auto val="1"/>
        <c:lblAlgn val="ctr"/>
        <c:lblOffset val="100"/>
        <c:noMultiLvlLbl val="0"/>
      </c:catAx>
      <c:valAx>
        <c:axId val="-95509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10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Penuntutan KPK - Latar Belakang Pekerjaan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Swasta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DPR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BUMN/BUMD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Penegak Hukum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Kepala Daerah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Kementerian/Lembaga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Advokat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55099568"/>
        <c:axId val="-1003033552"/>
      </c:barChart>
      <c:catAx>
        <c:axId val="-95509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03033552"/>
        <c:crosses val="autoZero"/>
        <c:auto val="1"/>
        <c:lblAlgn val="ctr"/>
        <c:lblOffset val="100"/>
        <c:noMultiLvlLbl val="0"/>
      </c:catAx>
      <c:valAx>
        <c:axId val="-100303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50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Jenis Tindak Pidana Korupsi - Surat Dakwaan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8"/>
                <c:pt idx="0">
                  <c:v>Kerugian Negara</c:v>
                </c:pt>
                <c:pt idx="1">
                  <c:v>Suap</c:v>
                </c:pt>
                <c:pt idx="2">
                  <c:v>Penggelapan</c:v>
                </c:pt>
                <c:pt idx="3">
                  <c:v>Pemerasan</c:v>
                </c:pt>
                <c:pt idx="4">
                  <c:v>Pencucian Uang</c:v>
                </c:pt>
                <c:pt idx="5">
                  <c:v>Gratifikasi</c:v>
                </c:pt>
                <c:pt idx="6">
                  <c:v>Curang</c:v>
                </c:pt>
                <c:pt idx="7">
                  <c:v>Benturan Kepentingan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1095</c:v>
                </c:pt>
                <c:pt idx="1">
                  <c:v>207</c:v>
                </c:pt>
                <c:pt idx="2">
                  <c:v>103</c:v>
                </c:pt>
                <c:pt idx="3">
                  <c:v>66</c:v>
                </c:pt>
                <c:pt idx="4">
                  <c:v>20</c:v>
                </c:pt>
                <c:pt idx="5">
                  <c:v>17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8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Kerugian Negara</a:t>
            </a:r>
            <a:r>
              <a:rPr lang="en-US" baseline="0"/>
              <a:t> Tahun 2019-</a:t>
            </a:r>
            <a:r>
              <a:rPr lang="en-US"/>
              <a:t>2020</a:t>
            </a:r>
          </a:p>
          <a:p>
            <a:pPr>
              <a:defRPr/>
            </a:pPr>
            <a:r>
              <a:rPr lang="en-US"/>
              <a:t>(dalam hitungan miliar)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003031920"/>
        <c:axId val="-1003041168"/>
      </c:barChart>
      <c:catAx>
        <c:axId val="-10030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3041168"/>
        <c:crosses val="autoZero"/>
        <c:auto val="1"/>
        <c:lblAlgn val="ctr"/>
        <c:lblOffset val="100"/>
        <c:noMultiLvlLbl val="0"/>
      </c:catAx>
      <c:valAx>
        <c:axId val="-10030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30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Kerugian</a:t>
            </a:r>
            <a:r>
              <a:rPr lang="en-US" baseline="0" dirty="0"/>
              <a:t> </a:t>
            </a:r>
            <a:r>
              <a:rPr lang="en-US" baseline="0" dirty="0" smtClean="0"/>
              <a:t>Negara </a:t>
            </a:r>
            <a:r>
              <a:rPr lang="en-US" baseline="0" dirty="0"/>
              <a:t>- </a:t>
            </a:r>
            <a:r>
              <a:rPr lang="en-US" baseline="0" dirty="0" err="1"/>
              <a:t>Uang</a:t>
            </a:r>
            <a:r>
              <a:rPr lang="en-US" baseline="0" dirty="0"/>
              <a:t> </a:t>
            </a:r>
            <a:r>
              <a:rPr lang="en-US" baseline="0" dirty="0" err="1"/>
              <a:t>Pengganti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(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hitungan</a:t>
            </a:r>
            <a:r>
              <a:rPr lang="en-US" baseline="0" dirty="0"/>
              <a:t> </a:t>
            </a:r>
            <a:r>
              <a:rPr lang="en-US" baseline="0" dirty="0" err="1"/>
              <a:t>miliar</a:t>
            </a:r>
            <a:r>
              <a:rPr lang="en-US" baseline="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Kerugian Negara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56739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Uang Pengganti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45567424"/>
        <c:axId val="-949318880"/>
      </c:barChart>
      <c:catAx>
        <c:axId val="-1245567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49318880"/>
        <c:crosses val="autoZero"/>
        <c:auto val="1"/>
        <c:lblAlgn val="ctr"/>
        <c:lblOffset val="100"/>
        <c:noMultiLvlLbl val="0"/>
      </c:catAx>
      <c:valAx>
        <c:axId val="-94931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55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6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2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6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1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3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6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8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85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2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F174DD-5D65-4127-89BB-36933B4515B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B1C6C7-34EF-489C-A7B5-831DFD12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 err="1">
                <a:cs typeface="Calibri" panose="020F0502020204030204" pitchFamily="34" charset="0"/>
              </a:rPr>
              <a:t>Hasil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Pemantauan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Persidangan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Perkara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Korupsi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Tahun</a:t>
            </a:r>
            <a:r>
              <a:rPr lang="en-US" sz="1800" b="1" dirty="0">
                <a:cs typeface="Calibri" panose="020F0502020204030204" pitchFamily="34" charset="0"/>
              </a:rPr>
              <a:t> 2020</a:t>
            </a:r>
            <a:br>
              <a:rPr lang="en-US" sz="1800" b="1" dirty="0">
                <a:cs typeface="Calibri" panose="020F0502020204030204" pitchFamily="34" charset="0"/>
              </a:rPr>
            </a:br>
            <a:r>
              <a:rPr lang="en-US" sz="1800" b="1" dirty="0" smtClean="0">
                <a:cs typeface="Calibri" panose="020F0502020204030204" pitchFamily="34" charset="0"/>
              </a:rPr>
              <a:t>“</a:t>
            </a:r>
            <a:r>
              <a:rPr lang="en-US" sz="1800" b="1" dirty="0" err="1" smtClean="0">
                <a:cs typeface="Calibri" panose="020F0502020204030204" pitchFamily="34" charset="0"/>
              </a:rPr>
              <a:t>Koruptor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Merajarela</a:t>
            </a:r>
            <a:r>
              <a:rPr lang="en-US" sz="1800" b="1" dirty="0"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cs typeface="Calibri" panose="020F0502020204030204" pitchFamily="34" charset="0"/>
              </a:rPr>
              <a:t>Hukuman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Tak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Kunjung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Beri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Efek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cs typeface="Calibri" panose="020F0502020204030204" pitchFamily="34" charset="0"/>
              </a:rPr>
              <a:t>Jera</a:t>
            </a:r>
            <a:r>
              <a:rPr lang="en-US" sz="1800" b="1" dirty="0" smtClean="0">
                <a:cs typeface="Calibri" panose="020F0502020204030204" pitchFamily="34" charset="0"/>
              </a:rPr>
              <a:t>”</a:t>
            </a:r>
            <a:endParaRPr lang="en-US" sz="1800" b="1" dirty="0"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Indonesia Corruption Watch</a:t>
            </a:r>
            <a:r>
              <a:rPr lang="en-US" sz="1600" dirty="0"/>
              <a:t> </a:t>
            </a:r>
            <a:r>
              <a:rPr lang="en-US" sz="1600" dirty="0" smtClean="0"/>
              <a:t>- Jakarta, 22 </a:t>
            </a:r>
            <a:r>
              <a:rPr lang="en-US" sz="1600" dirty="0" err="1" smtClean="0"/>
              <a:t>Maret</a:t>
            </a:r>
            <a:r>
              <a:rPr lang="en-US" sz="1600" dirty="0" smtClean="0"/>
              <a:t>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20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Usia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Terdakwa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ICW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smtClean="0"/>
              <a:t>606 </a:t>
            </a:r>
            <a:r>
              <a:rPr lang="en-US" dirty="0" err="1" smtClean="0"/>
              <a:t>terdakwa</a:t>
            </a:r>
            <a:r>
              <a:rPr lang="en-US" dirty="0" smtClean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minimnya</a:t>
            </a:r>
            <a:r>
              <a:rPr lang="en-US" dirty="0"/>
              <a:t> data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dicantumkan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SIPP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Direktori</a:t>
            </a:r>
            <a:r>
              <a:rPr lang="en-US" dirty="0" smtClean="0"/>
              <a:t> MA. </a:t>
            </a:r>
            <a:r>
              <a:rPr lang="en-US" dirty="0" err="1" smtClean="0"/>
              <a:t>Sehingga</a:t>
            </a:r>
            <a:r>
              <a:rPr lang="en-US" dirty="0"/>
              <a:t>, data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media daring. </a:t>
            </a:r>
          </a:p>
          <a:p>
            <a:pPr algn="just"/>
            <a:r>
              <a:rPr lang="en-US" dirty="0"/>
              <a:t>R</a:t>
            </a:r>
            <a:r>
              <a:rPr lang="en-US" dirty="0" smtClean="0"/>
              <a:t>ata-rata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48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UU </a:t>
            </a:r>
            <a:r>
              <a:rPr lang="en-US" dirty="0" err="1"/>
              <a:t>Kepemudaan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Pemuda</a:t>
            </a:r>
            <a:r>
              <a:rPr lang="en-US" dirty="0"/>
              <a:t> (16-30 </a:t>
            </a:r>
            <a:r>
              <a:rPr lang="en-US" dirty="0" err="1"/>
              <a:t>tahun</a:t>
            </a:r>
            <a:r>
              <a:rPr lang="en-US" dirty="0"/>
              <a:t>) </a:t>
            </a:r>
            <a:r>
              <a:rPr lang="en-US" dirty="0" err="1"/>
              <a:t>hanya</a:t>
            </a:r>
            <a:r>
              <a:rPr lang="en-US" dirty="0"/>
              <a:t> 18 </a:t>
            </a:r>
            <a:r>
              <a:rPr lang="en-US" dirty="0" smtClean="0"/>
              <a:t>orang.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smtClean="0"/>
              <a:t>588 </a:t>
            </a:r>
            <a:r>
              <a:rPr lang="en-US" dirty="0"/>
              <a:t>lain </a:t>
            </a:r>
            <a:r>
              <a:rPr lang="en-US" dirty="0" err="1"/>
              <a:t>usianya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 smtClean="0"/>
              <a:t>persidangan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.</a:t>
            </a:r>
          </a:p>
        </p:txBody>
      </p:sp>
      <p:graphicFrame>
        <p:nvGraphicFramePr>
          <p:cNvPr id="5" name="Content Placeholder 4" descr="37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892243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Latar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Belakang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Pekerjaan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Terdakwa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T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perkara-perkara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330 orang.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smtClean="0"/>
              <a:t>ASN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smtClean="0"/>
              <a:t>321 </a:t>
            </a:r>
            <a:r>
              <a:rPr lang="en-US" dirty="0"/>
              <a:t>orang,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/>
              <a:t>sebanyak</a:t>
            </a:r>
            <a:r>
              <a:rPr lang="en-US" dirty="0"/>
              <a:t> 286 orang. </a:t>
            </a:r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0849638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1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87951"/>
              </p:ext>
            </p:extLst>
          </p:nvPr>
        </p:nvGraphicFramePr>
        <p:xfrm>
          <a:off x="847144" y="2110582"/>
          <a:ext cx="10486265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4231"/>
                <a:gridCol w="656822"/>
                <a:gridCol w="927279"/>
                <a:gridCol w="1120462"/>
                <a:gridCol w="1326524"/>
                <a:gridCol w="1107583"/>
                <a:gridCol w="1403798"/>
                <a:gridCol w="1468191"/>
                <a:gridCol w="1661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Swasta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BUMN/BUMD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Universitas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Legislatif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Perangkat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Desa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Kementerian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Daerah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1786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1175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676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17431" y="1004552"/>
            <a:ext cx="10187189" cy="888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Pemetaan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Latar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Belakang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Pekerjaan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Terdakwa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Setiap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Tahun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058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99231931"/>
              </p:ext>
            </p:extLst>
          </p:nvPr>
        </p:nvGraphicFramePr>
        <p:xfrm>
          <a:off x="806004" y="2292439"/>
          <a:ext cx="5144036" cy="273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00567454"/>
              </p:ext>
            </p:extLst>
          </p:nvPr>
        </p:nvGraphicFramePr>
        <p:xfrm>
          <a:off x="6189373" y="2305318"/>
          <a:ext cx="5195552" cy="273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004552" y="1068947"/>
            <a:ext cx="10187189" cy="888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Pemetaan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Latar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Belakang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Pekerjaan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Terdakwa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Ditangani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Penegak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Hukum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51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Pemetaan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Pasal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Dakwaan</a:t>
            </a:r>
            <a:r>
              <a:rPr lang="en-US" sz="3400" b="1" dirty="0" smtClean="0"/>
              <a:t> 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Pasal</a:t>
            </a:r>
            <a:r>
              <a:rPr lang="en-US" dirty="0" smtClean="0"/>
              <a:t>- </a:t>
            </a:r>
            <a:r>
              <a:rPr lang="en-US" dirty="0" err="1" smtClean="0"/>
              <a:t>pasal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 smtClean="0"/>
              <a:t>mendominasi</a:t>
            </a:r>
            <a:r>
              <a:rPr lang="en-US" dirty="0" smtClean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 smtClean="0"/>
              <a:t>dakwaan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2020;</a:t>
            </a:r>
          </a:p>
          <a:p>
            <a:pPr algn="just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reformulasi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denda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 err="1"/>
              <a:t>dettern</a:t>
            </a:r>
            <a:r>
              <a:rPr lang="en-US" i="1" dirty="0"/>
              <a:t> effect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pelaku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607703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Penggunaan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Dakwaan</a:t>
            </a:r>
            <a:r>
              <a:rPr lang="en-US" sz="3400" b="1" dirty="0" smtClean="0"/>
              <a:t> UU Anti </a:t>
            </a:r>
            <a:r>
              <a:rPr lang="en-US" sz="3400" b="1" dirty="0" err="1" smtClean="0"/>
              <a:t>Pencucian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Uang</a:t>
            </a:r>
            <a:endParaRPr lang="en-US" sz="3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maraknya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i="1" dirty="0"/>
              <a:t>financial public </a:t>
            </a:r>
            <a:r>
              <a:rPr lang="en-US" i="1" dirty="0" smtClean="0"/>
              <a:t>crime;</a:t>
            </a:r>
          </a:p>
          <a:p>
            <a:pPr algn="just"/>
            <a:r>
              <a:rPr lang="en-US" dirty="0" err="1"/>
              <a:t>D</a:t>
            </a:r>
            <a:r>
              <a:rPr lang="en-US" dirty="0" err="1" smtClean="0"/>
              <a:t>akwaan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UU TPPU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/>
              <a:t>terbilang</a:t>
            </a:r>
            <a:r>
              <a:rPr lang="en-US" dirty="0"/>
              <a:t> minim.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2020, </a:t>
            </a:r>
            <a:r>
              <a:rPr lang="en-US" dirty="0" err="1"/>
              <a:t>dengan</a:t>
            </a:r>
            <a:r>
              <a:rPr lang="en-US" dirty="0"/>
              <a:t> total 1.298 </a:t>
            </a:r>
            <a:r>
              <a:rPr lang="en-US" dirty="0" err="1"/>
              <a:t>terdakwa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KPK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,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mengenakan</a:t>
            </a:r>
            <a:r>
              <a:rPr lang="en-US" dirty="0"/>
              <a:t> UU TPPU </a:t>
            </a:r>
            <a:r>
              <a:rPr lang="en-US" dirty="0" err="1"/>
              <a:t>terhadap</a:t>
            </a:r>
            <a:r>
              <a:rPr lang="en-US" dirty="0"/>
              <a:t> 20 </a:t>
            </a:r>
            <a:r>
              <a:rPr lang="en-US" dirty="0" smtClean="0"/>
              <a:t>orang</a:t>
            </a:r>
            <a:r>
              <a:rPr lang="en-US" dirty="0"/>
              <a:t>;</a:t>
            </a:r>
            <a:endParaRPr lang="en-US" dirty="0" smtClean="0"/>
          </a:p>
          <a:p>
            <a:pPr algn="just"/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smtClean="0"/>
              <a:t>UU TPPU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memiskinkan</a:t>
            </a:r>
            <a:r>
              <a:rPr lang="en-US" dirty="0"/>
              <a:t> </a:t>
            </a:r>
            <a:r>
              <a:rPr lang="en-US" dirty="0" err="1"/>
              <a:t>koruptor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menyembunyikan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tatkala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sendirinya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3, </a:t>
            </a:r>
            <a:r>
              <a:rPr lang="en-US" dirty="0" err="1"/>
              <a:t>Pasal</a:t>
            </a:r>
            <a:r>
              <a:rPr lang="en-US" dirty="0"/>
              <a:t> 4,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5 UU TPPU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terpenuhi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031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7253319"/>
              </p:ext>
            </p:extLst>
          </p:nvPr>
        </p:nvGraphicFramePr>
        <p:xfrm>
          <a:off x="1571229" y="814194"/>
          <a:ext cx="8809147" cy="5324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618"/>
                <a:gridCol w="1612336"/>
                <a:gridCol w="1312826"/>
                <a:gridCol w="1223926"/>
                <a:gridCol w="1463013"/>
                <a:gridCol w="983972"/>
                <a:gridCol w="1712456"/>
              </a:tblGrid>
              <a:tr h="417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Perkara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Terdakwa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Pekerjaan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UU TPPU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Penuntut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Umum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2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122/Pid.Sus-TPK/2019/PN Jkt.Pst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Soetikno Soedarjo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Swasta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Direktur Utama PT Mugi Rekso Abadi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KPK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121/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-TPK/2019/PN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Jkt.Pst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Emirsyah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Satar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BUMN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Direktur PT Garuda Indonesia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KPK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29/Pid.Sus-TPK/2020/PN Jkt.Pst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Benny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Tjokrosaputro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Swasta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Direktur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Utama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PT Hanson International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Agung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30/Pid.Sus-TPK/2020/PN Jkt.Pst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Heru Hidayat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Swasta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Presiden Komisaris PT Trada Alam Mineral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Agung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41/Pid.Sus-TPK/2020/PN Mdn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Maulana Akhyar Lubis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Perbankan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Pemimpin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Divisi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Tresuri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Sumut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Negeri Medan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42/Pid.Sus-TPK/2020/PN Mdn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Andri Irvandi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Direktur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Kapital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Market PT MNC Securitas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Negeri Medan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27/Pid.Sus-TPK/2020/PN Sby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Imansyah Sofyan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Swasta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Wiraswasta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Negeri Surabaya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24/Pid.Sus-TPK/2020/PN Mks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Drs.Sabri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KPU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Sekretaris KPU Kota Makassar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Kejaksaan Negeri Makassar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-TPK/2020/PN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Amb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William Fred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Karyawan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PT BNI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Kejaksaan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Tinggi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Maluku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9" marR="236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Kerugian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Keuangan</a:t>
            </a:r>
            <a:r>
              <a:rPr lang="en-US" sz="3400" b="1" dirty="0" smtClean="0"/>
              <a:t> Negara</a:t>
            </a:r>
            <a:endParaRPr lang="en-US" sz="3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400" dirty="0" smtClean="0"/>
              <a:t>Total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2020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56,7 </a:t>
            </a:r>
            <a:r>
              <a:rPr lang="en-US" sz="1400" dirty="0" err="1" smtClean="0"/>
              <a:t>triliun</a:t>
            </a:r>
            <a:r>
              <a:rPr lang="en-US" sz="1400" dirty="0" smtClean="0"/>
              <a:t>. </a:t>
            </a:r>
            <a:r>
              <a:rPr lang="en-US" sz="1400" dirty="0" err="1"/>
              <a:t>Angka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terbilang</a:t>
            </a:r>
            <a:r>
              <a:rPr lang="en-US" sz="1400" dirty="0"/>
              <a:t> </a:t>
            </a:r>
            <a:r>
              <a:rPr lang="en-US" sz="1400" dirty="0" err="1"/>
              <a:t>fantastis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naik</a:t>
            </a:r>
            <a:r>
              <a:rPr lang="en-US" sz="1400" dirty="0"/>
              <a:t> </a:t>
            </a:r>
            <a:r>
              <a:rPr lang="en-US" sz="1400" dirty="0" err="1" smtClean="0"/>
              <a:t>empat</a:t>
            </a:r>
            <a:r>
              <a:rPr lang="en-US" sz="1400" dirty="0" smtClean="0"/>
              <a:t> </a:t>
            </a:r>
            <a:r>
              <a:rPr lang="en-US" sz="1400" dirty="0"/>
              <a:t>kali </a:t>
            </a:r>
            <a:r>
              <a:rPr lang="en-US" sz="1400" dirty="0" err="1"/>
              <a:t>lipat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2019 yang </a:t>
            </a:r>
            <a:r>
              <a:rPr lang="en-US" sz="1400" dirty="0" err="1"/>
              <a:t>lalu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 smtClean="0"/>
              <a:t>sekitar</a:t>
            </a:r>
            <a:r>
              <a:rPr lang="en-US" sz="1400" dirty="0" smtClean="0"/>
              <a:t> </a:t>
            </a:r>
            <a:r>
              <a:rPr lang="en-US" sz="1400" dirty="0" err="1"/>
              <a:t>Rp</a:t>
            </a:r>
            <a:r>
              <a:rPr lang="en-US" sz="1400" dirty="0"/>
              <a:t> 12 </a:t>
            </a:r>
            <a:r>
              <a:rPr lang="en-US" sz="1400" dirty="0" err="1"/>
              <a:t>triliun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err="1" smtClean="0"/>
              <a:t>Kejaksaan</a:t>
            </a:r>
            <a:r>
              <a:rPr lang="en-US" sz="1400" dirty="0" smtClean="0"/>
              <a:t> </a:t>
            </a:r>
            <a:r>
              <a:rPr lang="en-US" sz="1400" dirty="0" err="1"/>
              <a:t>menangani</a:t>
            </a:r>
            <a:r>
              <a:rPr lang="en-US" sz="1400" dirty="0"/>
              <a:t> </a:t>
            </a:r>
            <a:r>
              <a:rPr lang="en-US" sz="1400" dirty="0" err="1"/>
              <a:t>perkara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 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besar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dibandingkan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KPK. </a:t>
            </a:r>
            <a:r>
              <a:rPr lang="en-US" sz="1400" dirty="0" err="1" smtClean="0"/>
              <a:t>Korps</a:t>
            </a:r>
            <a:r>
              <a:rPr lang="en-US" sz="1400" dirty="0" smtClean="0"/>
              <a:t> </a:t>
            </a:r>
            <a:r>
              <a:rPr lang="en-US" sz="1400" dirty="0" err="1"/>
              <a:t>Adhayksa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menyidangkan</a:t>
            </a:r>
            <a:r>
              <a:rPr lang="en-US" sz="1400" dirty="0"/>
              <a:t> </a:t>
            </a:r>
            <a:r>
              <a:rPr lang="en-US" sz="1400" dirty="0" err="1"/>
              <a:t>perkara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sejumlah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56,7 </a:t>
            </a:r>
            <a:r>
              <a:rPr lang="en-US" sz="1400" dirty="0" err="1"/>
              <a:t>triliun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KPK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114,8 </a:t>
            </a:r>
            <a:r>
              <a:rPr lang="en-US" sz="1400" dirty="0" err="1"/>
              <a:t>miliar</a:t>
            </a:r>
            <a:r>
              <a:rPr lang="en-US" sz="1400" dirty="0"/>
              <a:t>. </a:t>
            </a:r>
            <a:endParaRPr lang="en-US" sz="1400" dirty="0" smtClean="0"/>
          </a:p>
          <a:p>
            <a:pPr algn="just"/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Kejaksaan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patut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diapresiasi</a:t>
            </a:r>
            <a:r>
              <a:rPr lang="en-US" sz="1400" dirty="0"/>
              <a:t>, </a:t>
            </a:r>
            <a:r>
              <a:rPr lang="en-US" sz="1400" dirty="0" err="1"/>
              <a:t>sekaligus</a:t>
            </a:r>
            <a:r>
              <a:rPr lang="en-US" sz="1400" dirty="0"/>
              <a:t> </a:t>
            </a:r>
            <a:r>
              <a:rPr lang="en-US" sz="1400" dirty="0" err="1"/>
              <a:t>kritik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KPK agar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menangani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pidana</a:t>
            </a:r>
            <a:r>
              <a:rPr lang="en-US" sz="1400" dirty="0"/>
              <a:t> </a:t>
            </a:r>
            <a:r>
              <a:rPr lang="en-US" sz="1400" dirty="0" err="1"/>
              <a:t>suap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isu</a:t>
            </a:r>
            <a:r>
              <a:rPr lang="en-US" sz="1400" dirty="0"/>
              <a:t> </a:t>
            </a:r>
            <a:r>
              <a:rPr lang="en-US" sz="1400" dirty="0" err="1"/>
              <a:t>pencucian</a:t>
            </a:r>
            <a:r>
              <a:rPr lang="en-US" sz="1400" dirty="0"/>
              <a:t> </a:t>
            </a:r>
            <a:r>
              <a:rPr lang="en-US" sz="1400" dirty="0" err="1"/>
              <a:t>uang</a:t>
            </a:r>
            <a:r>
              <a:rPr lang="en-US" sz="1400" dirty="0"/>
              <a:t> yang </a:t>
            </a:r>
            <a:r>
              <a:rPr lang="en-US" sz="1400" dirty="0" err="1" smtClean="0"/>
              <a:t>lazim</a:t>
            </a:r>
            <a:r>
              <a:rPr lang="en-US" sz="1400" dirty="0" smtClean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terdakwa</a:t>
            </a:r>
            <a:r>
              <a:rPr lang="en-US" sz="1400" dirty="0"/>
              <a:t> </a:t>
            </a:r>
            <a:r>
              <a:rPr lang="en-US" sz="1400" dirty="0" err="1"/>
              <a:t>korupsi</a:t>
            </a:r>
            <a:r>
              <a:rPr lang="en-US" sz="1400" dirty="0"/>
              <a:t>.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1654591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09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44055" y="630119"/>
            <a:ext cx="9601200" cy="1303337"/>
          </a:xfrm>
        </p:spPr>
        <p:txBody>
          <a:bodyPr>
            <a:normAutofit/>
          </a:bodyPr>
          <a:lstStyle/>
          <a:p>
            <a:r>
              <a:rPr lang="en-US" sz="3400" b="1" dirty="0" err="1" smtClean="0"/>
              <a:t>Perkara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Kerugian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Keuangan</a:t>
            </a:r>
            <a:r>
              <a:rPr lang="en-US" sz="3400" b="1" dirty="0" smtClean="0"/>
              <a:t> Negara </a:t>
            </a:r>
            <a:r>
              <a:rPr lang="en-US" sz="3400" b="1" dirty="0" err="1" smtClean="0"/>
              <a:t>Besar</a:t>
            </a:r>
            <a:endParaRPr lang="en-US" sz="3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5191508"/>
              </p:ext>
            </p:extLst>
          </p:nvPr>
        </p:nvGraphicFramePr>
        <p:xfrm>
          <a:off x="1069500" y="1773704"/>
          <a:ext cx="10047378" cy="41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8"/>
                <a:gridCol w="1728504"/>
                <a:gridCol w="2481942"/>
                <a:gridCol w="2185060"/>
                <a:gridCol w="1756976"/>
                <a:gridCol w="1344058"/>
              </a:tblGrid>
              <a:tr h="4232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Terdakwa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Perkara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Jabatan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Kerugian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Negara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Penuntut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38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Raden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Prioyono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Kondensat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 TPPI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BP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Migas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37,8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triliun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Kejaksaan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Benny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Tjokrosaputro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Korupsi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Jiwasraya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PT Hanson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Internasional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16,8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triliun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Kejaksaan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Maulana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Lubis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Korupsi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Dana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Investasi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Pemimpin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Divisi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Tresuri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PT Bank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Sumut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202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Kejaksaan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Andy R Lam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Korupsi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Blok ADK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Cepu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Bersemi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Sentosa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178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Kejaksaan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Nur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Pamudji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Pengadaan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BBM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Solar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PLN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173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Kejaksaan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/>
              <a:t>Kerugian</a:t>
            </a:r>
            <a:r>
              <a:rPr lang="en-US" sz="3000" b="1" dirty="0" smtClean="0"/>
              <a:t> Negara – </a:t>
            </a:r>
            <a:r>
              <a:rPr lang="en-US" sz="3000" b="1" dirty="0" err="1" smtClean="0"/>
              <a:t>Latar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Belakang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Pekerjaan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Terdakwa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turut</a:t>
            </a:r>
            <a:r>
              <a:rPr lang="en-US" dirty="0"/>
              <a:t> pula </a:t>
            </a:r>
            <a:r>
              <a:rPr lang="en-US" dirty="0" err="1"/>
              <a:t>mencermati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melandaskan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BUMN </a:t>
            </a:r>
            <a:r>
              <a:rPr lang="en-US" dirty="0" err="1"/>
              <a:t>atau</a:t>
            </a:r>
            <a:r>
              <a:rPr lang="en-US" dirty="0"/>
              <a:t> BUMD,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: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115 </a:t>
            </a:r>
            <a:r>
              <a:rPr lang="en-US" dirty="0" err="1" smtClean="0"/>
              <a:t>miliar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111 </a:t>
            </a:r>
            <a:r>
              <a:rPr lang="en-US" dirty="0" err="1" smtClean="0"/>
              <a:t>miliar</a:t>
            </a:r>
            <a:r>
              <a:rPr lang="en-US" dirty="0" smtClean="0"/>
              <a:t>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BUMN </a:t>
            </a:r>
            <a:r>
              <a:rPr lang="en-US" dirty="0" err="1"/>
              <a:t>atau</a:t>
            </a:r>
            <a:r>
              <a:rPr lang="en-US" dirty="0"/>
              <a:t> BUMD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38 </a:t>
            </a:r>
            <a:r>
              <a:rPr lang="en-US" dirty="0" err="1" smtClean="0"/>
              <a:t>miliar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Latar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Belakang</a:t>
            </a:r>
            <a:r>
              <a:rPr lang="en-US" sz="3400" b="1" dirty="0"/>
              <a:t> </a:t>
            </a:r>
            <a:r>
              <a:rPr lang="en-US" sz="3400" b="1" dirty="0" err="1" smtClean="0"/>
              <a:t>Pemantauan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2005 ICW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pemantuan</a:t>
            </a:r>
            <a:r>
              <a:rPr lang="en-US" dirty="0" smtClean="0"/>
              <a:t> </a:t>
            </a:r>
            <a:r>
              <a:rPr lang="en-US" dirty="0" err="1" smtClean="0"/>
              <a:t>persidangan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sembari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kunjung</a:t>
            </a:r>
            <a:r>
              <a:rPr lang="en-US" dirty="0" smtClean="0"/>
              <a:t> </a:t>
            </a:r>
            <a:r>
              <a:rPr lang="en-US" dirty="0" err="1" smtClean="0"/>
              <a:t>dibarengi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penegasan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antikorupsi</a:t>
            </a:r>
            <a:r>
              <a:rPr lang="en-US" dirty="0" smtClean="0"/>
              <a:t>;</a:t>
            </a:r>
          </a:p>
          <a:p>
            <a:pPr algn="just"/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laun</a:t>
            </a:r>
            <a:r>
              <a:rPr lang="en-US" dirty="0"/>
              <a:t> </a:t>
            </a:r>
            <a:r>
              <a:rPr lang="en-US" dirty="0" err="1"/>
              <a:t>kian</a:t>
            </a:r>
            <a:r>
              <a:rPr lang="en-US" dirty="0"/>
              <a:t> </a:t>
            </a:r>
            <a:r>
              <a:rPr lang="en-US" dirty="0" err="1"/>
              <a:t>menjauh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jera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KPK,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problematika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dakwaan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Pengenaan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Pidana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Tambahan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Pengganti</a:t>
            </a:r>
            <a:endParaRPr lang="en-US" sz="3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P</a:t>
            </a:r>
            <a:r>
              <a:rPr lang="en-US" dirty="0" err="1" smtClean="0"/>
              <a:t>engenaan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/>
              <a:t>maksimal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,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yang </a:t>
            </a:r>
            <a:r>
              <a:rPr lang="en-US" dirty="0" err="1"/>
              <a:t>dikabulkan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19,6</a:t>
            </a:r>
            <a:r>
              <a:rPr lang="en-US" dirty="0" smtClean="0"/>
              <a:t> </a:t>
            </a:r>
            <a:r>
              <a:rPr lang="en-US" dirty="0" err="1" smtClean="0"/>
              <a:t>triliun</a:t>
            </a:r>
            <a:r>
              <a:rPr lang="en-US" dirty="0" smtClean="0"/>
              <a:t>.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puluh</a:t>
            </a:r>
            <a:r>
              <a:rPr lang="en-US" dirty="0" smtClean="0"/>
              <a:t>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keseluruhan</a:t>
            </a:r>
            <a:r>
              <a:rPr lang="en-US" dirty="0" smtClean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menanti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penuntut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putusan-putusan</a:t>
            </a:r>
            <a:r>
              <a:rPr lang="en-US" dirty="0"/>
              <a:t>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1226373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0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44055" y="630119"/>
            <a:ext cx="9601200" cy="1303337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Putusan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Pidana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Tambahan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Pengganti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endParaRPr lang="en-US" sz="3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3234886"/>
              </p:ext>
            </p:extLst>
          </p:nvPr>
        </p:nvGraphicFramePr>
        <p:xfrm>
          <a:off x="1729656" y="2046812"/>
          <a:ext cx="8868570" cy="366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8"/>
                <a:gridCol w="2059686"/>
                <a:gridCol w="2279561"/>
                <a:gridCol w="2382591"/>
                <a:gridCol w="159589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Terdakwa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Perkara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Jabatan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Uang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Pengganti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39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Hidayat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Korupsi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Jiwasraya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Komisaris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Mineral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10 </a:t>
                      </a:r>
                      <a:r>
                        <a:rPr lang="en-US" dirty="0" err="1" smtClean="0"/>
                        <a:t>triliun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2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Benny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Tjokrosaputro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Korupsi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Jiwasraya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PT Hanson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Internasional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triliun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Raden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Priyono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Kondensat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 TPPI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BP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Migas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1,7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triliun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1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Andy R Lam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Korupsi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Blok ADK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Cepu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PT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Alam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Bersemi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Sentosa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116,4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Agung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Mangkunegara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Suap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Dinas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PUPR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Dinas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Perdagangan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Lampung Utara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Bupati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Lampung Utara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77,5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95401" y="4166706"/>
            <a:ext cx="9609668" cy="1715776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 </a:t>
            </a:r>
            <a:r>
              <a:rPr lang="en-US" dirty="0" err="1"/>
              <a:t>Tipikor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tertinggal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lain.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narkotika</a:t>
            </a:r>
            <a:r>
              <a:rPr lang="en-US" dirty="0"/>
              <a:t>, </a:t>
            </a:r>
            <a:r>
              <a:rPr lang="en-US" dirty="0" smtClean="0"/>
              <a:t>UU </a:t>
            </a:r>
            <a:r>
              <a:rPr lang="en-US" dirty="0" err="1"/>
              <a:t>Narkotika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pencucian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UU </a:t>
            </a:r>
            <a:r>
              <a:rPr lang="en-US" dirty="0"/>
              <a:t>TPPU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10 </a:t>
            </a:r>
            <a:r>
              <a:rPr lang="en-US" dirty="0" err="1" smtClean="0"/>
              <a:t>miliar</a:t>
            </a:r>
            <a:r>
              <a:rPr lang="en-U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/>
              <a:t>yang ICW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156</a:t>
            </a:r>
            <a:r>
              <a:rPr lang="en-US" dirty="0"/>
              <a:t> </a:t>
            </a:r>
            <a:r>
              <a:rPr lang="en-US" dirty="0" err="1" smtClean="0"/>
              <a:t>miliar</a:t>
            </a:r>
            <a:r>
              <a:rPr lang="en-US" dirty="0" smtClean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dirata-ratakan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131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endParaRPr lang="en-US" dirty="0"/>
          </a:p>
          <a:p>
            <a:pPr algn="just"/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24350922"/>
              </p:ext>
            </p:extLst>
          </p:nvPr>
        </p:nvGraphicFramePr>
        <p:xfrm>
          <a:off x="2280492" y="1370133"/>
          <a:ext cx="7722825" cy="269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25"/>
                <a:gridCol w="2236424"/>
                <a:gridCol w="1255922"/>
                <a:gridCol w="2930487"/>
                <a:gridCol w="892367"/>
              </a:tblGrid>
              <a:tr h="37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Nama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Terdakwa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Pekerjaan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Jabatan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Denda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Erwan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Todi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Perangkat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Desa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Mantan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Desa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Air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Wundu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Farahdiba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Jusuf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Perbankan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Wakil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Pimpinan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Bank BNI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Soetikno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Soedarjo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Swasta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Utama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PT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Mugi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Rekso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Abadi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Emirsyah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Satar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BUMN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PT Garuda Indonesia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Honggo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Hendratno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Swasta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PT TPPI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Adri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Siwu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Swasta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Sales Marketing PT A &amp; C Trading Network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miliar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79643" y="705079"/>
            <a:ext cx="7590622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Pengenaan</a:t>
            </a:r>
            <a:r>
              <a:rPr lang="en-US" b="1" dirty="0" smtClean="0"/>
              <a:t> </a:t>
            </a:r>
            <a:r>
              <a:rPr lang="en-US" b="1" dirty="0" err="1" smtClean="0"/>
              <a:t>Hukuman</a:t>
            </a:r>
            <a:r>
              <a:rPr lang="en-US" b="1" dirty="0" smtClean="0"/>
              <a:t> </a:t>
            </a:r>
            <a:r>
              <a:rPr lang="en-US" b="1" dirty="0" err="1" smtClean="0"/>
              <a:t>Denda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93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Tuntutan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Pasal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Kerugian</a:t>
            </a:r>
            <a:r>
              <a:rPr lang="en-US" sz="3400" b="1" dirty="0" smtClean="0"/>
              <a:t> Negara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TPPU</a:t>
            </a:r>
            <a:endParaRPr lang="en-US" sz="3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minim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terdakwa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2 UU </a:t>
            </a:r>
            <a:r>
              <a:rPr lang="en-US" dirty="0" err="1" smtClean="0"/>
              <a:t>Tipikor</a:t>
            </a:r>
            <a:r>
              <a:rPr lang="en-US" dirty="0" smtClean="0"/>
              <a:t>.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jera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ketimbang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3.</a:t>
            </a:r>
          </a:p>
          <a:p>
            <a:pPr algn="just"/>
            <a:r>
              <a:rPr lang="en-US" dirty="0" err="1" smtClean="0"/>
              <a:t>Penggunaan</a:t>
            </a:r>
            <a:r>
              <a:rPr lang="en-US" dirty="0" smtClean="0"/>
              <a:t> UU TPPU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. </a:t>
            </a:r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19 </a:t>
            </a:r>
            <a:r>
              <a:rPr lang="en-US" dirty="0" err="1" smtClean="0"/>
              <a:t>terdakwa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anti </a:t>
            </a:r>
            <a:r>
              <a:rPr lang="en-US" dirty="0" err="1" smtClean="0"/>
              <a:t>pencucian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0620538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1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77155" y="699508"/>
            <a:ext cx="9601200" cy="588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Rata-Rata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98291487"/>
              </p:ext>
            </p:extLst>
          </p:nvPr>
        </p:nvGraphicFramePr>
        <p:xfrm>
          <a:off x="828452" y="1401539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5307" y="4855333"/>
            <a:ext cx="10947042" cy="1285697"/>
          </a:xfrm>
        </p:spPr>
        <p:txBody>
          <a:bodyPr>
            <a:noAutofit/>
          </a:bodyPr>
          <a:lstStyle/>
          <a:p>
            <a:pPr algn="just"/>
            <a:r>
              <a:rPr lang="en-US" sz="1400" dirty="0" smtClean="0"/>
              <a:t>Rata-rata </a:t>
            </a:r>
            <a:r>
              <a:rPr lang="en-US" sz="1400" dirty="0" err="1" smtClean="0"/>
              <a:t>tuntutan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2020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4 </a:t>
            </a:r>
            <a:r>
              <a:rPr lang="en-US" sz="1400" dirty="0" err="1" smtClean="0"/>
              <a:t>tahun</a:t>
            </a:r>
            <a:r>
              <a:rPr lang="en-US" sz="1400" dirty="0" smtClean="0"/>
              <a:t> 1 </a:t>
            </a:r>
            <a:r>
              <a:rPr lang="en-US" sz="1400" dirty="0" err="1" smtClean="0"/>
              <a:t>bulan</a:t>
            </a:r>
            <a:r>
              <a:rPr lang="en-US" sz="1400" dirty="0" smtClean="0"/>
              <a:t>. </a:t>
            </a:r>
            <a:r>
              <a:rPr lang="en-US" sz="1400" dirty="0" err="1" smtClean="0"/>
              <a:t>Meskipun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tinggi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dibandingkan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</a:t>
            </a:r>
            <a:r>
              <a:rPr lang="en-US" sz="1400" dirty="0" err="1" smtClean="0"/>
              <a:t>sebelumnya</a:t>
            </a:r>
            <a:r>
              <a:rPr lang="en-US" sz="1400" dirty="0" smtClean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tetap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 </a:t>
            </a:r>
            <a:r>
              <a:rPr lang="en-US" sz="1400" dirty="0" err="1" smtClean="0"/>
              <a:t>belum</a:t>
            </a:r>
            <a:r>
              <a:rPr lang="en-US" sz="1400" dirty="0" smtClean="0"/>
              <a:t> </a:t>
            </a:r>
            <a:r>
              <a:rPr lang="en-US" sz="1400" dirty="0" err="1" smtClean="0"/>
              <a:t>menggambarkan</a:t>
            </a:r>
            <a:r>
              <a:rPr lang="en-US" sz="1400" dirty="0" smtClean="0"/>
              <a:t> </a:t>
            </a:r>
            <a:r>
              <a:rPr lang="en-US" sz="1400" dirty="0" err="1" smtClean="0"/>
              <a:t>perspektif</a:t>
            </a:r>
            <a:r>
              <a:rPr lang="en-US" sz="1400" dirty="0" smtClean="0"/>
              <a:t> </a:t>
            </a:r>
            <a:r>
              <a:rPr lang="en-US" sz="1400" i="1" dirty="0" smtClean="0"/>
              <a:t>extraordinary measure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penuntut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KPK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unggul</a:t>
            </a:r>
            <a:r>
              <a:rPr lang="en-US" sz="1400" dirty="0"/>
              <a:t> </a:t>
            </a:r>
            <a:r>
              <a:rPr lang="en-US" sz="1400" dirty="0" err="1"/>
              <a:t>dibanding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Kejaksaan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menjatuhkan</a:t>
            </a:r>
            <a:r>
              <a:rPr lang="en-US" sz="1400" dirty="0"/>
              <a:t> </a:t>
            </a:r>
            <a:r>
              <a:rPr lang="en-US" sz="1400" dirty="0" err="1"/>
              <a:t>tuntutan</a:t>
            </a:r>
            <a:r>
              <a:rPr lang="en-US" sz="1400" dirty="0"/>
              <a:t> </a:t>
            </a:r>
            <a:r>
              <a:rPr lang="en-US" sz="1400" dirty="0" err="1"/>
              <a:t>pidana</a:t>
            </a:r>
            <a:r>
              <a:rPr lang="en-US" sz="1400" dirty="0"/>
              <a:t> </a:t>
            </a:r>
            <a:r>
              <a:rPr lang="en-US" sz="1400" dirty="0" err="1"/>
              <a:t>penjara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terdakwa</a:t>
            </a:r>
            <a:r>
              <a:rPr lang="en-US" sz="1400" dirty="0"/>
              <a:t>.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KPK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perspektif</a:t>
            </a:r>
            <a:r>
              <a:rPr lang="en-US" sz="1400" dirty="0"/>
              <a:t> </a:t>
            </a:r>
            <a:r>
              <a:rPr lang="en-US" sz="1400" dirty="0" err="1"/>
              <a:t>penjeraan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terdakwa</a:t>
            </a:r>
            <a:r>
              <a:rPr lang="en-US" sz="1400" dirty="0"/>
              <a:t> </a:t>
            </a:r>
            <a:r>
              <a:rPr lang="en-US" sz="1400" dirty="0" err="1"/>
              <a:t>ketimbang</a:t>
            </a:r>
            <a:r>
              <a:rPr lang="en-US" sz="1400" dirty="0"/>
              <a:t> </a:t>
            </a:r>
            <a:r>
              <a:rPr lang="en-US" sz="1400" dirty="0" err="1"/>
              <a:t>Kejaksaan</a:t>
            </a:r>
            <a:r>
              <a:rPr lang="en-US" sz="1400" dirty="0"/>
              <a:t>. </a:t>
            </a:r>
            <a:r>
              <a:rPr lang="en-US" sz="1400" dirty="0" err="1"/>
              <a:t>Meskipun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tren</a:t>
            </a:r>
            <a:r>
              <a:rPr lang="en-US" sz="1400" dirty="0"/>
              <a:t> </a:t>
            </a:r>
            <a:r>
              <a:rPr lang="en-US" sz="1400" dirty="0" err="1"/>
              <a:t>penurunan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2019 </a:t>
            </a:r>
            <a:r>
              <a:rPr lang="en-US" sz="1400" dirty="0" err="1"/>
              <a:t>lalu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rata-rata </a:t>
            </a:r>
            <a:r>
              <a:rPr lang="en-US" sz="1400" dirty="0" err="1"/>
              <a:t>tuntutan</a:t>
            </a:r>
            <a:r>
              <a:rPr lang="en-US" sz="1400" dirty="0"/>
              <a:t> KPK </a:t>
            </a:r>
            <a:r>
              <a:rPr lang="en-US" sz="1400" dirty="0" err="1"/>
              <a:t>mencapai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 2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penjara</a:t>
            </a:r>
            <a:r>
              <a:rPr lang="en-US" sz="1400" dirty="0"/>
              <a:t>.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34775610"/>
              </p:ext>
            </p:extLst>
          </p:nvPr>
        </p:nvGraphicFramePr>
        <p:xfrm>
          <a:off x="5889938" y="148107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2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ICW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dilayangkan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KPK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pembagiannya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: 1)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(0-4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); 2)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(di </a:t>
            </a:r>
            <a:r>
              <a:rPr lang="en-US" dirty="0" err="1"/>
              <a:t>bawah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); 3)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(di </a:t>
            </a:r>
            <a:r>
              <a:rPr lang="en-US" dirty="0" err="1"/>
              <a:t>atas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).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0283532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1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206178"/>
              </p:ext>
            </p:extLst>
          </p:nvPr>
        </p:nvGraphicFramePr>
        <p:xfrm>
          <a:off x="2502794" y="2524259"/>
          <a:ext cx="7607122" cy="364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1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0173987"/>
              </p:ext>
            </p:extLst>
          </p:nvPr>
        </p:nvGraphicFramePr>
        <p:xfrm>
          <a:off x="2009104" y="1403796"/>
          <a:ext cx="8319752" cy="436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1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41050"/>
              </p:ext>
            </p:extLst>
          </p:nvPr>
        </p:nvGraphicFramePr>
        <p:xfrm>
          <a:off x="4932613" y="1317208"/>
          <a:ext cx="6336401" cy="4849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79"/>
                <a:gridCol w="948117"/>
                <a:gridCol w="807597"/>
                <a:gridCol w="1219471"/>
                <a:gridCol w="1219471"/>
                <a:gridCol w="1068181"/>
                <a:gridCol w="770985"/>
              </a:tblGrid>
              <a:tr h="322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No Perkara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Kerugian Negara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Tuntutan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85/Pid.Sus-TPK/2019/PN Mdn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Junaedi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Direktur PT Rian Makmur Jaya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35.000.000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6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-TPK/2020/PN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Jmb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Nero Putra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Direktur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CV Rama Consultant Engineering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1.040.825.423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6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21/Pid.Sus-TPK/2020/PN Bdg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Asep Mulyana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Kepala Desa Karang Asih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Rp 1.135.697.650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 tahun 6 bulan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49/Pid.Sus-TPK/2020/PN Sby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Edi Sujarwo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Kepala Desa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125.589.921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 tahun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51/Pid.Sus-TPK/2019/PN Pbr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Mulheri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Direktur CV Listra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Rp 68.857.000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 tahun 6 bulan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32/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-TPK/2019/PN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Amb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Johny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Lucky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Konsultan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Pengawas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3.039.364.155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6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68" marR="463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79643" y="730837"/>
            <a:ext cx="7590622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Tuntutan</a:t>
            </a:r>
            <a:r>
              <a:rPr lang="en-US" b="1" dirty="0" smtClean="0"/>
              <a:t> – </a:t>
            </a:r>
            <a:r>
              <a:rPr lang="en-US" b="1" dirty="0" err="1" smtClean="0"/>
              <a:t>Perkara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Kerugian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Negara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75763" y="2163657"/>
            <a:ext cx="3721999" cy="274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Pemantauan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turut</a:t>
            </a:r>
            <a:r>
              <a:rPr lang="en-US" sz="1400" dirty="0"/>
              <a:t> pula </a:t>
            </a:r>
            <a:r>
              <a:rPr lang="en-US" sz="1400" dirty="0" err="1"/>
              <a:t>mencuplik</a:t>
            </a:r>
            <a:r>
              <a:rPr lang="en-US" sz="1400" dirty="0"/>
              <a:t> </a:t>
            </a:r>
            <a:r>
              <a:rPr lang="en-US" sz="1400" dirty="0" err="1"/>
              <a:t>tren</a:t>
            </a:r>
            <a:r>
              <a:rPr lang="en-US" sz="1400" dirty="0"/>
              <a:t> yang </a:t>
            </a:r>
            <a:r>
              <a:rPr lang="en-US" sz="1400" dirty="0" err="1"/>
              <a:t>kian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di </a:t>
            </a:r>
            <a:r>
              <a:rPr lang="en-US" sz="1400" dirty="0" err="1"/>
              <a:t>persidangan</a:t>
            </a:r>
            <a:r>
              <a:rPr lang="en-US" sz="1400" dirty="0"/>
              <a:t>. </a:t>
            </a:r>
            <a:r>
              <a:rPr lang="en-US" sz="1400" dirty="0" err="1"/>
              <a:t>Rentang</a:t>
            </a:r>
            <a:r>
              <a:rPr lang="en-US" sz="1400" dirty="0"/>
              <a:t> </a:t>
            </a:r>
            <a:r>
              <a:rPr lang="en-US" sz="1400" dirty="0" err="1"/>
              <a:t>ketidakadilan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surat</a:t>
            </a:r>
            <a:r>
              <a:rPr lang="en-US" sz="1400" dirty="0"/>
              <a:t> </a:t>
            </a:r>
            <a:r>
              <a:rPr lang="en-US" sz="1400" dirty="0" err="1"/>
              <a:t>tuntutan</a:t>
            </a:r>
            <a:r>
              <a:rPr lang="en-US" sz="1400" dirty="0"/>
              <a:t> </a:t>
            </a:r>
            <a:r>
              <a:rPr lang="en-US" sz="1400" dirty="0" err="1"/>
              <a:t>kerap</a:t>
            </a:r>
            <a:r>
              <a:rPr lang="en-US" sz="1400" dirty="0"/>
              <a:t> </a:t>
            </a:r>
            <a:r>
              <a:rPr lang="en-US" sz="1400" dirty="0" err="1"/>
              <a:t>ditunjukkan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penuntut</a:t>
            </a:r>
            <a:r>
              <a:rPr lang="en-US" sz="1400" dirty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/>
              <a:t>sederhana</a:t>
            </a:r>
            <a:r>
              <a:rPr lang="en-US" sz="1400" dirty="0"/>
              <a:t>, </a:t>
            </a:r>
            <a:r>
              <a:rPr lang="en-US" sz="1400" dirty="0" err="1"/>
              <a:t>seseorang</a:t>
            </a:r>
            <a:r>
              <a:rPr lang="en-US" sz="1400" dirty="0"/>
              <a:t> yang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pidana</a:t>
            </a:r>
            <a:r>
              <a:rPr lang="en-US" sz="1400" dirty="0"/>
              <a:t> </a:t>
            </a:r>
            <a:r>
              <a:rPr lang="en-US" sz="1400" dirty="0" err="1"/>
              <a:t>korupsi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skala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, </a:t>
            </a:r>
            <a:r>
              <a:rPr lang="en-US" sz="1400" dirty="0" err="1"/>
              <a:t>mestinya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tuntutannya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terdakwa</a:t>
            </a:r>
            <a:r>
              <a:rPr lang="en-US" sz="1400" dirty="0" smtClean="0"/>
              <a:t> yang </a:t>
            </a:r>
            <a:r>
              <a:rPr lang="en-US" sz="1400" dirty="0" err="1"/>
              <a:t>mengakibatkan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yang </a:t>
            </a:r>
            <a:r>
              <a:rPr lang="en-US" sz="1400" dirty="0" err="1"/>
              <a:t>kecil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 yang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justru</a:t>
            </a:r>
            <a:r>
              <a:rPr lang="en-US" sz="1400" dirty="0"/>
              <a:t> </a:t>
            </a:r>
            <a:r>
              <a:rPr lang="en-US" sz="1400" dirty="0" err="1"/>
              <a:t>kebalikannya</a:t>
            </a:r>
            <a:r>
              <a:rPr lang="en-US" sz="1400" dirty="0"/>
              <a:t>.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22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62478"/>
              </p:ext>
            </p:extLst>
          </p:nvPr>
        </p:nvGraphicFramePr>
        <p:xfrm>
          <a:off x="4920454" y="1313642"/>
          <a:ext cx="6348560" cy="484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83"/>
                <a:gridCol w="949695"/>
                <a:gridCol w="958425"/>
                <a:gridCol w="1322635"/>
                <a:gridCol w="1229818"/>
                <a:gridCol w="858553"/>
                <a:gridCol w="726351"/>
              </a:tblGrid>
              <a:tr h="3163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No Perkara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Suap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Tuntutan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29/Pid.Sus-TPK/2019/PN Ptk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Rodi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Pengusaha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60.000.000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 tahun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24/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-TPK/2020/PN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Smr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Aditya Maharani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Direktur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PT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Turangga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Triditya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Perkasa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5.000.000.000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105/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-TPK/2019/PN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Jkt.Pst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Pieko Njotosetiadi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Direktur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PT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Fajar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Mulia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Rp 3.500.000.000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 tahun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26/Pid.Sus-TPK/2019/PN Ptk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Bun Si Fat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Direktur CV Menyala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Rp 120.000.000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 tahun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5/Pid.Sus-TPK/2020/PN Jkt.Pst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Darwin Maspolim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Komisaris PT Wahana Auto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Rp 1.782.000.000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 tahun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Pasal 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26/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Pid.Sus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-TPK/2020/PN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Pbr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Suheri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Terta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Manager Duta Palma Group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8.000.000.000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3" marR="491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39492" y="730837"/>
            <a:ext cx="6120414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Tuntutan</a:t>
            </a:r>
            <a:r>
              <a:rPr lang="en-US" b="1" dirty="0" smtClean="0"/>
              <a:t> – </a:t>
            </a:r>
            <a:r>
              <a:rPr lang="en-US" b="1" dirty="0" err="1" smtClean="0"/>
              <a:t>Perkara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Suap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62884" y="2382596"/>
            <a:ext cx="3721999" cy="23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perihal</a:t>
            </a:r>
            <a:r>
              <a:rPr lang="en-US" sz="1400" dirty="0" smtClean="0"/>
              <a:t> </a:t>
            </a:r>
            <a:r>
              <a:rPr lang="en-US" sz="1400" dirty="0" err="1" smtClean="0"/>
              <a:t>kerugian</a:t>
            </a:r>
            <a:r>
              <a:rPr lang="en-US" sz="1400" dirty="0" smtClean="0"/>
              <a:t> </a:t>
            </a:r>
            <a:r>
              <a:rPr lang="en-US" sz="1400" dirty="0" err="1" smtClean="0"/>
              <a:t>negara</a:t>
            </a:r>
            <a:r>
              <a:rPr lang="en-US" sz="1400" dirty="0" smtClean="0"/>
              <a:t>, </a:t>
            </a:r>
            <a:r>
              <a:rPr lang="en-US" sz="1400" dirty="0" err="1" smtClean="0"/>
              <a:t>tindak</a:t>
            </a:r>
            <a:r>
              <a:rPr lang="en-US" sz="1400" dirty="0" smtClean="0"/>
              <a:t> </a:t>
            </a:r>
            <a:r>
              <a:rPr lang="en-US" sz="1400" dirty="0" err="1" smtClean="0"/>
              <a:t>pidana</a:t>
            </a:r>
            <a:r>
              <a:rPr lang="en-US" sz="1400" dirty="0" smtClean="0"/>
              <a:t> </a:t>
            </a:r>
            <a:r>
              <a:rPr lang="en-US" sz="1400" dirty="0" err="1" smtClean="0"/>
              <a:t>suap</a:t>
            </a:r>
            <a:r>
              <a:rPr lang="en-US" sz="1400" dirty="0" smtClean="0"/>
              <a:t> pun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luput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disparitas</a:t>
            </a:r>
            <a:r>
              <a:rPr lang="en-US" sz="1400" dirty="0" smtClean="0"/>
              <a:t> </a:t>
            </a:r>
            <a:r>
              <a:rPr lang="en-US" sz="1400" dirty="0" err="1" smtClean="0"/>
              <a:t>tuntutan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Menyikapi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penegak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, </a:t>
            </a:r>
            <a:r>
              <a:rPr lang="en-US" sz="1400" dirty="0" err="1"/>
              <a:t>baik</a:t>
            </a:r>
            <a:r>
              <a:rPr lang="en-US" sz="1400" dirty="0"/>
              <a:t> KPK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Kejaksaan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segera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memperbarui</a:t>
            </a:r>
            <a:r>
              <a:rPr lang="en-US" sz="1400" dirty="0"/>
              <a:t> </a:t>
            </a:r>
            <a:r>
              <a:rPr lang="en-US" sz="1400" dirty="0" err="1"/>
              <a:t>pedoman</a:t>
            </a:r>
            <a:r>
              <a:rPr lang="en-US" sz="1400" dirty="0"/>
              <a:t> </a:t>
            </a:r>
            <a:r>
              <a:rPr lang="en-US" sz="1400" dirty="0" err="1"/>
              <a:t>penuntutan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meminimalisir</a:t>
            </a:r>
            <a:r>
              <a:rPr lang="en-US" sz="1400" dirty="0"/>
              <a:t> </a:t>
            </a:r>
            <a:r>
              <a:rPr lang="en-US" sz="1400" dirty="0" err="1"/>
              <a:t>disparitas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Tujuan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Pemantauan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data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kehakiman</a:t>
            </a:r>
            <a:r>
              <a:rPr lang="en-US" dirty="0"/>
              <a:t>, </a:t>
            </a:r>
            <a:r>
              <a:rPr lang="en-US" dirty="0" err="1"/>
              <a:t>spesifiknya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yang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forum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penegasan</a:t>
            </a:r>
            <a:r>
              <a:rPr lang="en-US" dirty="0"/>
              <a:t> </a:t>
            </a:r>
            <a:r>
              <a:rPr lang="en-US" dirty="0" err="1"/>
              <a:t>keberpihakan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pemidanaan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Pasal</a:t>
            </a:r>
            <a:r>
              <a:rPr lang="en-US" b="1" dirty="0" smtClean="0"/>
              <a:t> </a:t>
            </a:r>
            <a:r>
              <a:rPr lang="en-US" b="1" dirty="0" err="1" smtClean="0"/>
              <a:t>Putusan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Kerugian</a:t>
            </a:r>
            <a:r>
              <a:rPr lang="en-US" b="1" dirty="0" smtClean="0"/>
              <a:t> Negara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469" y="1568491"/>
            <a:ext cx="6057579" cy="38921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71291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pemantauan</a:t>
            </a:r>
            <a:r>
              <a:rPr lang="en-US" sz="1400" dirty="0"/>
              <a:t>, 749 </a:t>
            </a:r>
            <a:r>
              <a:rPr lang="en-US" sz="1400" dirty="0" err="1"/>
              <a:t>terdakwa</a:t>
            </a:r>
            <a:r>
              <a:rPr lang="en-US" sz="1400" dirty="0"/>
              <a:t> </a:t>
            </a:r>
            <a:r>
              <a:rPr lang="en-US" sz="1400" dirty="0" err="1"/>
              <a:t>diputus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3, </a:t>
            </a:r>
            <a:r>
              <a:rPr lang="en-US" sz="1400" dirty="0" err="1"/>
              <a:t>sedangkan</a:t>
            </a:r>
            <a:r>
              <a:rPr lang="en-US" sz="1400" dirty="0"/>
              <a:t> yang </a:t>
            </a:r>
            <a:r>
              <a:rPr lang="en-US" sz="1400" dirty="0" err="1"/>
              <a:t>dijerat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2 UU </a:t>
            </a:r>
            <a:r>
              <a:rPr lang="en-US" sz="1400" dirty="0" err="1"/>
              <a:t>Tipikor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273 </a:t>
            </a:r>
            <a:r>
              <a:rPr lang="en-US" sz="1400" dirty="0" err="1"/>
              <a:t>terdakwa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Padahal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smtClean="0"/>
              <a:t>SEMA 3/2018 </a:t>
            </a:r>
            <a:r>
              <a:rPr lang="en-US" sz="1400" dirty="0"/>
              <a:t>yang </a:t>
            </a:r>
            <a:r>
              <a:rPr lang="en-US" sz="1400" dirty="0" err="1"/>
              <a:t>menyebutkan</a:t>
            </a:r>
            <a:r>
              <a:rPr lang="en-US" sz="1400" dirty="0"/>
              <a:t> </a:t>
            </a:r>
            <a:r>
              <a:rPr lang="en-US" sz="1400" dirty="0" err="1"/>
              <a:t>pengaturan</a:t>
            </a:r>
            <a:r>
              <a:rPr lang="en-US" sz="1400" dirty="0"/>
              <a:t> </a:t>
            </a:r>
            <a:r>
              <a:rPr lang="en-US" sz="1400" dirty="0" err="1"/>
              <a:t>penerapan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2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3 UU </a:t>
            </a:r>
            <a:r>
              <a:rPr lang="en-US" sz="1400" dirty="0" err="1"/>
              <a:t>Tipikor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regulasi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ditegaskan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perkara</a:t>
            </a:r>
            <a:r>
              <a:rPr lang="en-US" sz="1400" dirty="0"/>
              <a:t>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200 </a:t>
            </a:r>
            <a:r>
              <a:rPr lang="en-US" sz="1400" dirty="0" err="1"/>
              <a:t>juta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majelis</a:t>
            </a:r>
            <a:r>
              <a:rPr lang="en-US" sz="1400" dirty="0"/>
              <a:t> hakim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menerapkan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2, </a:t>
            </a:r>
            <a:r>
              <a:rPr lang="en-US" sz="1400" dirty="0" err="1"/>
              <a:t>sedangkan</a:t>
            </a:r>
            <a:r>
              <a:rPr lang="en-US" sz="1400" dirty="0"/>
              <a:t>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angka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24445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melemahnya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memberantas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sendirinya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pula </a:t>
            </a:r>
            <a:r>
              <a:rPr lang="en-US" dirty="0" err="1"/>
              <a:t>berat</a:t>
            </a:r>
            <a:r>
              <a:rPr lang="en-US" dirty="0"/>
              <a:t>.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vonis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merajarela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6 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.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  <a:endParaRPr lang="en-US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4100845"/>
              </p:ext>
            </p:extLst>
          </p:nvPr>
        </p:nvGraphicFramePr>
        <p:xfrm>
          <a:off x="1394021" y="1477135"/>
          <a:ext cx="4221169" cy="25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36939579"/>
              </p:ext>
            </p:extLst>
          </p:nvPr>
        </p:nvGraphicFramePr>
        <p:xfrm>
          <a:off x="6306296" y="1481071"/>
          <a:ext cx="4473321" cy="257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139492" y="730837"/>
            <a:ext cx="6120414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Rata-Rata </a:t>
            </a:r>
            <a:r>
              <a:rPr lang="en-US" b="1" dirty="0" err="1" smtClean="0"/>
              <a:t>Vonis</a:t>
            </a:r>
            <a:r>
              <a:rPr lang="en-US" b="1" dirty="0" smtClean="0"/>
              <a:t> </a:t>
            </a:r>
            <a:r>
              <a:rPr lang="en-US" b="1" dirty="0" err="1" smtClean="0"/>
              <a:t>Penjara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96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hakim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berlindung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independensi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imparsialitas</a:t>
            </a:r>
            <a:r>
              <a:rPr lang="en-US" dirty="0"/>
              <a:t> </a:t>
            </a:r>
            <a:r>
              <a:rPr lang="en-US" dirty="0" err="1"/>
              <a:t>tatkala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, di lain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terdampak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pula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</a:t>
            </a:r>
            <a:r>
              <a:rPr lang="en-US" dirty="0" smtClean="0"/>
              <a:t>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77433948"/>
              </p:ext>
            </p:extLst>
          </p:nvPr>
        </p:nvGraphicFramePr>
        <p:xfrm>
          <a:off x="6473722" y="1712890"/>
          <a:ext cx="4241501" cy="228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040027" y="820989"/>
            <a:ext cx="6120414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Berat</a:t>
            </a:r>
            <a:r>
              <a:rPr lang="en-US" b="1" dirty="0" smtClean="0"/>
              <a:t> </a:t>
            </a:r>
            <a:r>
              <a:rPr lang="en-US" b="1" dirty="0" err="1" smtClean="0"/>
              <a:t>Ringan</a:t>
            </a:r>
            <a:r>
              <a:rPr lang="en-US" b="1" dirty="0" smtClean="0"/>
              <a:t> </a:t>
            </a:r>
            <a:r>
              <a:rPr lang="en-US" b="1" dirty="0" err="1" smtClean="0"/>
              <a:t>Vonis</a:t>
            </a:r>
            <a:r>
              <a:rPr lang="en-US" b="1" dirty="0" smtClean="0"/>
              <a:t> </a:t>
            </a:r>
            <a:r>
              <a:rPr lang="en-US" b="1" dirty="0" err="1" smtClean="0"/>
              <a:t>Penjara</a:t>
            </a:r>
            <a:endParaRPr lang="en-US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55029737"/>
              </p:ext>
            </p:extLst>
          </p:nvPr>
        </p:nvGraphicFramePr>
        <p:xfrm>
          <a:off x="1433849" y="1725769"/>
          <a:ext cx="4155582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9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yang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berlatar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ASN.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ASN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disesalkan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KUHP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pemberatan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6654555"/>
              </p:ext>
            </p:extLst>
          </p:nvPr>
        </p:nvGraphicFramePr>
        <p:xfrm>
          <a:off x="3447186" y="75985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4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menjadi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.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/>
              <a:t>66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divonis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Dari total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total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80,9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8,8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25209716"/>
              </p:ext>
            </p:extLst>
          </p:nvPr>
        </p:nvGraphicFramePr>
        <p:xfrm>
          <a:off x="3249710" y="763191"/>
          <a:ext cx="5701047" cy="320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7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43593"/>
              </p:ext>
            </p:extLst>
          </p:nvPr>
        </p:nvGraphicFramePr>
        <p:xfrm>
          <a:off x="6439440" y="1365161"/>
          <a:ext cx="4546242" cy="4777740"/>
        </p:xfrm>
        <a:graphic>
          <a:graphicData uri="http://schemas.openxmlformats.org/drawingml/2006/table">
            <a:tbl>
              <a:tblPr firstRow="1" firstCol="1" bandRow="1"/>
              <a:tblGrid>
                <a:gridCol w="451153"/>
                <a:gridCol w="2002184"/>
                <a:gridCol w="2092905"/>
              </a:tblGrid>
              <a:tr h="490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Pengadilan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Terdakwa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Bebas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Banda Aceh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Medan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Makassar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Pekanbaru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Palu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Kendari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Manado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Semarang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Jambi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Bandung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Banjarmasin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Mataram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Bengkulu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Denpasar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Palangkaraya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Palembang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39492" y="705079"/>
            <a:ext cx="6120414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Pengadilan</a:t>
            </a:r>
            <a:r>
              <a:rPr lang="en-US" b="1" dirty="0" smtClean="0"/>
              <a:t> </a:t>
            </a:r>
            <a:r>
              <a:rPr lang="en-US" b="1" dirty="0" err="1" smtClean="0"/>
              <a:t>Vonis</a:t>
            </a:r>
            <a:r>
              <a:rPr lang="en-US" b="1" dirty="0" smtClean="0"/>
              <a:t> </a:t>
            </a:r>
            <a:r>
              <a:rPr lang="en-US" b="1" dirty="0" err="1" smtClean="0"/>
              <a:t>Bebas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Lepas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197734" y="1996225"/>
            <a:ext cx="4726547" cy="3618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maraknya</a:t>
            </a:r>
            <a:r>
              <a:rPr lang="en-US" dirty="0" smtClean="0"/>
              <a:t> </a:t>
            </a:r>
            <a:r>
              <a:rPr lang="en-US" dirty="0" err="1" smtClean="0"/>
              <a:t>vonis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yang </a:t>
            </a:r>
            <a:r>
              <a:rPr lang="en-US" dirty="0" err="1" smtClean="0"/>
              <a:t>dijatuhkan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engadilan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penyidik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penuntut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terdakwa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Yudisial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persidangan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memitigasi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suap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di  </a:t>
            </a:r>
            <a:r>
              <a:rPr lang="en-US" dirty="0" err="1" smtClean="0"/>
              <a:t>pengadilan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9643" y="679321"/>
            <a:ext cx="7590622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Vonis</a:t>
            </a:r>
            <a:r>
              <a:rPr lang="en-US" b="1" dirty="0" smtClean="0"/>
              <a:t> – </a:t>
            </a:r>
            <a:r>
              <a:rPr lang="en-US" b="1" dirty="0" err="1" smtClean="0"/>
              <a:t>Perkara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Kerugian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Negara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79996"/>
              </p:ext>
            </p:extLst>
          </p:nvPr>
        </p:nvGraphicFramePr>
        <p:xfrm>
          <a:off x="940153" y="1313646"/>
          <a:ext cx="4945491" cy="4175496"/>
        </p:xfrm>
        <a:graphic>
          <a:graphicData uri="http://schemas.openxmlformats.org/drawingml/2006/table">
            <a:tbl>
              <a:tblPr firstRow="1" firstCol="1" bandRow="1"/>
              <a:tblGrid>
                <a:gridCol w="261416"/>
                <a:gridCol w="819131"/>
                <a:gridCol w="697727"/>
                <a:gridCol w="856809"/>
                <a:gridCol w="1016822"/>
                <a:gridCol w="700053"/>
                <a:gridCol w="593533"/>
              </a:tblGrid>
              <a:tr h="320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Perkara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 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 Negara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2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Pid.Sus</a:t>
                      </a:r>
                      <a:r>
                        <a:rPr lang="en-US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-TPK/2019/PN 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Sby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Abdul Ghaffar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Sekretaris Desa Sumber Rejo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75.670.000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2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81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32/Pid.Sus-TPK/2020/PN Mks</a:t>
                      </a: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Yunus M Noor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Laringgi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931.446.557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81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7/Pid.Sus-TPK/2020/PN Dps</a:t>
                      </a: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Tumari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Perangkat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18.200.000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81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97/Pid.Sus-TPK/2019/PN Mks</a:t>
                      </a: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Aulia Rahman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Bendahara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Madello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554.248.694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692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84/Pid.Sus-TPK/2019/PN Smg</a:t>
                      </a: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Suparno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Desa Girimulyo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21.000.000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21/Pid.Sus-TPK/2020/PN Bdg</a:t>
                      </a: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Asep Mulyana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Karang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Asih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1.135.697.650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01" marR="4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26906"/>
              </p:ext>
            </p:extLst>
          </p:nvPr>
        </p:nvGraphicFramePr>
        <p:xfrm>
          <a:off x="6310648" y="1339402"/>
          <a:ext cx="4919732" cy="4117812"/>
        </p:xfrm>
        <a:graphic>
          <a:graphicData uri="http://schemas.openxmlformats.org/drawingml/2006/table">
            <a:tbl>
              <a:tblPr firstRow="1" firstCol="1" bandRow="1"/>
              <a:tblGrid>
                <a:gridCol w="321972"/>
                <a:gridCol w="793205"/>
                <a:gridCol w="816654"/>
                <a:gridCol w="708338"/>
                <a:gridCol w="1030310"/>
                <a:gridCol w="658811"/>
                <a:gridCol w="590442"/>
              </a:tblGrid>
              <a:tr h="37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Perkara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 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Negara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6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52/Pid.Sus-TPK/2019/PN Pbr</a:t>
                      </a: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Subandi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35.000.000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658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54/Pid.Sus-TPK/2020/PN Sby</a:t>
                      </a: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Didik Pancaning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1.030.135.995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26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117/Pid.Sus-TPK/2019/PN Sby</a:t>
                      </a: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Suroyo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89.000.000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89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49/Pid.Sus-TPK/2020/PN Mdn</a:t>
                      </a: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Ahmad </a:t>
                      </a:r>
                      <a:r>
                        <a:rPr lang="en-US" sz="9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Lubis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937.384.612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26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6/Pid.Sus-TPK/2020/PN Gto</a:t>
                      </a: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Danar Bata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146.050.000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Pid.Sus</a:t>
                      </a:r>
                      <a:r>
                        <a:rPr lang="en-US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-TPK/2020/PN 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Faizal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Irwan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2.100.000.000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0" marR="57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762955" y="5486401"/>
            <a:ext cx="10763637" cy="86598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 err="1" smtClean="0"/>
              <a:t>Meskipun</a:t>
            </a:r>
            <a:r>
              <a:rPr lang="en-US" sz="1400" dirty="0" smtClean="0"/>
              <a:t> </a:t>
            </a:r>
            <a:r>
              <a:rPr lang="en-US" sz="1400" dirty="0" err="1"/>
              <a:t>memang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dipungkiri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perkara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tersendiri</a:t>
            </a:r>
            <a:r>
              <a:rPr lang="en-US" sz="1400" dirty="0"/>
              <a:t>,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modus, </a:t>
            </a:r>
            <a:r>
              <a:rPr lang="en-US" sz="1400" dirty="0" err="1"/>
              <a:t>peran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kejahatan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siap</a:t>
            </a:r>
            <a:r>
              <a:rPr lang="en-US" sz="1400" dirty="0"/>
              <a:t>. Akan </a:t>
            </a:r>
            <a:r>
              <a:rPr lang="en-US" sz="1400" dirty="0" err="1"/>
              <a:t>tetapi</a:t>
            </a:r>
            <a:r>
              <a:rPr lang="en-US" sz="1400" dirty="0"/>
              <a:t>, </a:t>
            </a:r>
            <a:r>
              <a:rPr lang="en-US" sz="1400" dirty="0" err="1"/>
              <a:t>tatkala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yang </a:t>
            </a:r>
            <a:r>
              <a:rPr lang="en-US" sz="1400" dirty="0" err="1"/>
              <a:t>didakwa</a:t>
            </a:r>
            <a:r>
              <a:rPr lang="en-US" sz="1400" dirty="0"/>
              <a:t> </a:t>
            </a:r>
            <a:r>
              <a:rPr lang="en-US" sz="1400" dirty="0" err="1"/>
              <a:t>serupa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kerugian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mestinya</a:t>
            </a:r>
            <a:r>
              <a:rPr lang="en-US" sz="1400" dirty="0"/>
              <a:t> </a:t>
            </a:r>
            <a:r>
              <a:rPr lang="en-US" sz="1400" i="1" dirty="0"/>
              <a:t>gap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putusan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diminimalisir</a:t>
            </a:r>
            <a:r>
              <a:rPr lang="en-US" sz="1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866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Vonis</a:t>
            </a:r>
            <a:r>
              <a:rPr lang="en-US" b="1" dirty="0" smtClean="0"/>
              <a:t> – </a:t>
            </a:r>
            <a:r>
              <a:rPr lang="en-US" b="1" dirty="0" err="1" smtClean="0"/>
              <a:t>Perkara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Suap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Faktanya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isparitas</a:t>
            </a:r>
            <a:r>
              <a:rPr lang="en-US" dirty="0" smtClean="0"/>
              <a:t>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persidangan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suap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pemidanaan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Pasal-Pasal</a:t>
            </a:r>
            <a:r>
              <a:rPr lang="en-US" dirty="0" smtClean="0"/>
              <a:t> </a:t>
            </a:r>
            <a:r>
              <a:rPr lang="en-US" dirty="0" err="1" smtClean="0"/>
              <a:t>Suap</a:t>
            </a:r>
            <a:r>
              <a:rPr lang="en-US" dirty="0" smtClean="0"/>
              <a:t>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6411607"/>
              </p:ext>
            </p:extLst>
          </p:nvPr>
        </p:nvGraphicFramePr>
        <p:xfrm>
          <a:off x="6181725" y="2547180"/>
          <a:ext cx="4718050" cy="3573787"/>
        </p:xfrm>
        <a:graphic>
          <a:graphicData uri="http://schemas.openxmlformats.org/drawingml/2006/table">
            <a:tbl>
              <a:tblPr firstRow="1" firstCol="1" bandRow="1"/>
              <a:tblGrid>
                <a:gridCol w="249540"/>
                <a:gridCol w="806845"/>
                <a:gridCol w="620784"/>
                <a:gridCol w="806845"/>
                <a:gridCol w="1054633"/>
                <a:gridCol w="620784"/>
                <a:gridCol w="558619"/>
              </a:tblGrid>
              <a:tr h="262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Perkara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Suap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27/Pid.Sus-TPK/2019/PN Ptk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Pandus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CV Tajur Rasak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160.000.000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 6 bulan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73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105/Pid.Sus-TPK/2019/PN Jkt.Pst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Pieko Njotosetiad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PT Fajar Mulia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3.500.000.000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 6 bulan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67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8/Pid.Sus-TPK/2020/PN Bdg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Bartholomeus Toto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Presiden Direktur PT Lippo Cikarang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10.500.000.000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tahun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73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25/Pid.Sus-TPK/2020/PN Mks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Sudirman Nongko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Swasta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200.000.000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tahun 6 bulan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26/Pid.Sus-TPK/2019/PN Tjk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Cecep Ahmad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Swasta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70.000.000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 2 bulan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 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37/Pid.Sus-TPK/2020/PN Jkt.Pst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Taufik Agustono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PT Humpus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2.700.000.000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 5 bulan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2" marR="47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PerMA</a:t>
            </a:r>
            <a:r>
              <a:rPr lang="en-US" dirty="0" smtClean="0"/>
              <a:t> 1/2020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problematika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diapresiasi</a:t>
            </a:r>
            <a:r>
              <a:rPr lang="en-US" dirty="0"/>
              <a:t>. Kala </a:t>
            </a:r>
            <a:r>
              <a:rPr lang="en-US" dirty="0" err="1"/>
              <a:t>itu</a:t>
            </a:r>
            <a:r>
              <a:rPr lang="en-US" dirty="0"/>
              <a:t>, MA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 smtClean="0"/>
              <a:t>PerMA</a:t>
            </a:r>
            <a:r>
              <a:rPr lang="en-US" dirty="0" smtClean="0"/>
              <a:t> 1/2020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Pemidanaan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 UU </a:t>
            </a:r>
            <a:r>
              <a:rPr lang="en-US" dirty="0" err="1"/>
              <a:t>Tipikor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 smtClean="0"/>
              <a:t>PerMa</a:t>
            </a:r>
            <a:r>
              <a:rPr lang="en-US" dirty="0" smtClean="0"/>
              <a:t> </a:t>
            </a:r>
            <a:r>
              <a:rPr lang="en-US" dirty="0"/>
              <a:t>1/2020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faktanya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terimplementasikan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Melandaskan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Penjatuhan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PerMA</a:t>
            </a:r>
            <a:r>
              <a:rPr lang="en-US" dirty="0"/>
              <a:t> 1/2020, ICW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putusan-putusan</a:t>
            </a:r>
            <a:r>
              <a:rPr lang="en-US" dirty="0"/>
              <a:t> yang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Indikator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4849"/>
              </p:ext>
            </p:extLst>
          </p:nvPr>
        </p:nvGraphicFramePr>
        <p:xfrm>
          <a:off x="5908431" y="580344"/>
          <a:ext cx="5950634" cy="2026920"/>
        </p:xfrm>
        <a:graphic>
          <a:graphicData uri="http://schemas.openxmlformats.org/drawingml/2006/table">
            <a:tbl>
              <a:tblPr firstRow="1" firstCol="1" bandRow="1"/>
              <a:tblGrid>
                <a:gridCol w="422031"/>
                <a:gridCol w="1322363"/>
                <a:gridCol w="1392701"/>
                <a:gridCol w="1716259"/>
                <a:gridCol w="109728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Negara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 Syamsuri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Sekretaris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DPRD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Hilir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892.875.000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tahun 2 bulan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Ahmad Afit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DPRD Fak-Fak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542.725.000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Anderias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Lofa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Desa Lakamola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400.036.812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27255"/>
              </p:ext>
            </p:extLst>
          </p:nvPr>
        </p:nvGraphicFramePr>
        <p:xfrm>
          <a:off x="5894364" y="3034126"/>
          <a:ext cx="6006904" cy="1802130"/>
        </p:xfrm>
        <a:graphic>
          <a:graphicData uri="http://schemas.openxmlformats.org/drawingml/2006/table">
            <a:tbl>
              <a:tblPr firstRow="1" firstCol="1" bandRow="1"/>
              <a:tblGrid>
                <a:gridCol w="407962"/>
                <a:gridCol w="1308296"/>
                <a:gridCol w="1448972"/>
                <a:gridCol w="1758461"/>
                <a:gridCol w="108321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Negara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Franklin Paul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 PT Banten Global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5.255.500.000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tahun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Chandra Heri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Swasta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3.500.000.000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Zaharuddin Sinaga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Direktur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PDAM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9.984.000.000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28467"/>
              </p:ext>
            </p:extLst>
          </p:nvPr>
        </p:nvGraphicFramePr>
        <p:xfrm>
          <a:off x="5894363" y="5253110"/>
          <a:ext cx="6044418" cy="1253490"/>
        </p:xfrm>
        <a:graphic>
          <a:graphicData uri="http://schemas.openxmlformats.org/drawingml/2006/table">
            <a:tbl>
              <a:tblPr firstRow="1" firstCol="1" bandRow="1"/>
              <a:tblGrid>
                <a:gridCol w="395224"/>
                <a:gridCol w="1278831"/>
                <a:gridCol w="1479607"/>
                <a:gridCol w="1762940"/>
                <a:gridCol w="1127816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Kerugian Negara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Imansyah Sofyan Hadi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Swasta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28.217.810.582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Hamri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Haiya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Rappocini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26.993.804.083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831157" y="253219"/>
            <a:ext cx="3024553" cy="22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Kategori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Ringan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8898" y="2712720"/>
            <a:ext cx="3024553" cy="22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Kategori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Sedang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21778" y="4931884"/>
            <a:ext cx="3024553" cy="22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Kategori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425" y="1287887"/>
            <a:ext cx="5434885" cy="432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Matriks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PerMA</a:t>
            </a:r>
            <a:r>
              <a:rPr lang="en-US" dirty="0" smtClean="0">
                <a:solidFill>
                  <a:schemeClr val="tx1"/>
                </a:solidFill>
              </a:rPr>
              <a:t> 1/2020 </a:t>
            </a:r>
            <a:r>
              <a:rPr lang="en-US" dirty="0" err="1" smtClean="0">
                <a:solidFill>
                  <a:schemeClr val="tx1"/>
                </a:solidFill>
              </a:rPr>
              <a:t>menuliskan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lima </a:t>
            </a:r>
            <a:r>
              <a:rPr lang="en-US" dirty="0" err="1">
                <a:solidFill>
                  <a:schemeClr val="tx1"/>
                </a:solidFill>
              </a:rPr>
              <a:t>kategori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paling </a:t>
            </a:r>
            <a:r>
              <a:rPr lang="en-US" dirty="0" err="1">
                <a:solidFill>
                  <a:schemeClr val="tx1"/>
                </a:solidFill>
              </a:rPr>
              <a:t>berat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100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ancaman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minimal 10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),  </a:t>
            </a:r>
            <a:r>
              <a:rPr lang="en-US" dirty="0" err="1">
                <a:solidFill>
                  <a:schemeClr val="tx1"/>
                </a:solidFill>
              </a:rPr>
              <a:t>berat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25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ancaman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minimal 8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sedang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ancaman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minimal 6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ringan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200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ancaman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minimal 4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paling </a:t>
            </a:r>
            <a:r>
              <a:rPr lang="en-US" dirty="0" err="1">
                <a:solidFill>
                  <a:schemeClr val="tx1"/>
                </a:solidFill>
              </a:rPr>
              <a:t>ringan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maksimal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Rp</a:t>
            </a:r>
            <a:r>
              <a:rPr lang="en-US" dirty="0">
                <a:solidFill>
                  <a:schemeClr val="tx1"/>
                </a:solidFill>
              </a:rPr>
              <a:t> 200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ancaman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minimal 1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pemantauan</a:t>
            </a:r>
            <a:r>
              <a:rPr lang="en-US" dirty="0" smtClean="0">
                <a:solidFill>
                  <a:schemeClr val="tx1"/>
                </a:solidFill>
              </a:rPr>
              <a:t> ICW </a:t>
            </a:r>
            <a:r>
              <a:rPr lang="en-US" dirty="0" err="1" smtClean="0">
                <a:solidFill>
                  <a:schemeClr val="tx1"/>
                </a:solidFill>
              </a:rPr>
              <a:t>turut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mencuplik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beberapa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putusan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bertentangan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regulasi</a:t>
            </a:r>
            <a:r>
              <a:rPr lang="en-US" dirty="0" smtClean="0">
                <a:solidFill>
                  <a:schemeClr val="tx1"/>
                </a:solidFill>
              </a:rPr>
              <a:t> internal MA.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Sumber</a:t>
            </a:r>
            <a:r>
              <a:rPr lang="en-US" sz="3600" b="1" dirty="0" smtClean="0"/>
              <a:t> Data, </a:t>
            </a:r>
            <a:r>
              <a:rPr lang="en-US" sz="3600" b="1" dirty="0" err="1" smtClean="0"/>
              <a:t>Metode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Waktu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Pemantauan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(PRIMER)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media daring (SEKUNDER);</a:t>
            </a:r>
          </a:p>
          <a:p>
            <a:pPr algn="just"/>
            <a:r>
              <a:rPr lang="en-US" dirty="0" err="1"/>
              <a:t>Persidangan</a:t>
            </a:r>
            <a:r>
              <a:rPr lang="en-US" dirty="0"/>
              <a:t> yang </a:t>
            </a:r>
            <a:r>
              <a:rPr lang="en-US" dirty="0" err="1"/>
              <a:t>dicuplik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 err="1"/>
              <a:t>judex</a:t>
            </a:r>
            <a:r>
              <a:rPr lang="en-US" i="1" dirty="0"/>
              <a:t> </a:t>
            </a:r>
            <a:r>
              <a:rPr lang="en-US" i="1" dirty="0" err="1"/>
              <a:t>facti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banding)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judex</a:t>
            </a:r>
            <a:r>
              <a:rPr lang="en-US" i="1" dirty="0"/>
              <a:t> jurist </a:t>
            </a:r>
            <a:r>
              <a:rPr lang="en-US" dirty="0"/>
              <a:t>(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);</a:t>
            </a:r>
          </a:p>
          <a:p>
            <a:pPr algn="just"/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data: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81356"/>
              </p:ext>
            </p:extLst>
          </p:nvPr>
        </p:nvGraphicFramePr>
        <p:xfrm>
          <a:off x="6877321" y="1411448"/>
          <a:ext cx="4356727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249514"/>
                <a:gridCol w="781840"/>
                <a:gridCol w="665962"/>
                <a:gridCol w="817802"/>
                <a:gridCol w="1072200"/>
                <a:gridCol w="769409"/>
              </a:tblGrid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Perkara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Uang Pengganti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Pidana Penjara Pengganti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86/Pid.Sus-TPK/2019/PN Mks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Sekolah SMAN 2 Watampona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484.626.494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bulan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11/Pid.Sus-TPK/2020/PN Kpg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Lasarus Krisbeni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Swasta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750.000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bulan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1/Pid.Sus-TPK/2020/PN Jap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Madri Prasongko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BPD Papua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16.161.678.505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bulan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11/Pid.Sus-TPK/2020/PN Gto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Yurika S Rauf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Panwaslih Boalemo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17.500.000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bulan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106/Pid.Sus-TPK/2019/PN Jkt.Pst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Nurdin Basirun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Gubernur Kepulauan Riau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4.228.500.000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bulan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4/Pid.Sus-TPK/2020/PN.Bna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Tahar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Perangkat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 15.900.000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6" marR="436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79643" y="679321"/>
            <a:ext cx="7590622" cy="49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Pidana</a:t>
            </a:r>
            <a:r>
              <a:rPr lang="en-US" b="1" dirty="0" smtClean="0"/>
              <a:t> </a:t>
            </a:r>
            <a:r>
              <a:rPr lang="en-US" b="1" dirty="0" err="1" smtClean="0"/>
              <a:t>Penjara</a:t>
            </a:r>
            <a:r>
              <a:rPr lang="en-US" b="1" dirty="0" smtClean="0"/>
              <a:t> </a:t>
            </a:r>
            <a:r>
              <a:rPr lang="en-US" b="1" dirty="0" err="1" smtClean="0"/>
              <a:t>Pengganti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53036" y="2073493"/>
            <a:ext cx="5434885" cy="32068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Pemantauan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turut</a:t>
            </a:r>
            <a:r>
              <a:rPr lang="en-US" dirty="0">
                <a:solidFill>
                  <a:schemeClr val="tx1"/>
                </a:solidFill>
              </a:rPr>
              <a:t> pula </a:t>
            </a:r>
            <a:r>
              <a:rPr lang="en-US" dirty="0" err="1">
                <a:solidFill>
                  <a:schemeClr val="tx1"/>
                </a:solidFill>
              </a:rPr>
              <a:t>melihat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mana</a:t>
            </a:r>
            <a:r>
              <a:rPr lang="en-US" dirty="0">
                <a:solidFill>
                  <a:schemeClr val="tx1"/>
                </a:solidFill>
              </a:rPr>
              <a:t> hakim </a:t>
            </a:r>
            <a:r>
              <a:rPr lang="en-US" dirty="0" err="1">
                <a:solidFill>
                  <a:schemeClr val="tx1"/>
                </a:solidFill>
              </a:rPr>
              <a:t>meletakkan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pidana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pengganti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pemidanaan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Faktanya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total 549 </a:t>
            </a:r>
            <a:r>
              <a:rPr lang="en-US" dirty="0" err="1">
                <a:solidFill>
                  <a:schemeClr val="tx1"/>
                </a:solidFill>
              </a:rPr>
              <a:t>terdakwa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dijatuhi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pidana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pengganti</a:t>
            </a:r>
            <a:r>
              <a:rPr lang="en-US" dirty="0">
                <a:solidFill>
                  <a:schemeClr val="tx1"/>
                </a:solidFill>
              </a:rPr>
              <a:t>, rata-rata </a:t>
            </a:r>
            <a:r>
              <a:rPr lang="en-US" dirty="0" err="1">
                <a:solidFill>
                  <a:schemeClr val="tx1"/>
                </a:solidFill>
              </a:rPr>
              <a:t>hukuman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bulan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terpidana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selain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mengalihkan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lain,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menjalani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pidana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ketimbang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membayar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pengganti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0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Pencabutan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Politik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Pemantauan</a:t>
            </a:r>
            <a:r>
              <a:rPr lang="en-US" dirty="0"/>
              <a:t> ICW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SIPP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komperhensif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smtClean="0"/>
              <a:t>data,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ICW </a:t>
            </a:r>
            <a:r>
              <a:rPr lang="en-US" dirty="0" err="1"/>
              <a:t>menggunakan</a:t>
            </a:r>
            <a:r>
              <a:rPr lang="en-US" dirty="0"/>
              <a:t> data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daring. </a:t>
            </a:r>
            <a:r>
              <a:rPr lang="en-US" dirty="0" err="1" smtClean="0"/>
              <a:t>Hasilnya</a:t>
            </a:r>
            <a:r>
              <a:rPr lang="en-US" dirty="0" smtClean="0"/>
              <a:t>, </a:t>
            </a:r>
            <a:r>
              <a:rPr lang="en-US" dirty="0" err="1"/>
              <a:t>dari</a:t>
            </a:r>
            <a:r>
              <a:rPr lang="en-US" dirty="0"/>
              <a:t> 43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terpidana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22 orang yang </a:t>
            </a:r>
            <a:r>
              <a:rPr lang="en-US" dirty="0" err="1"/>
              <a:t>dicabut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41545"/>
              </p:ext>
            </p:extLst>
          </p:nvPr>
        </p:nvGraphicFramePr>
        <p:xfrm>
          <a:off x="4031087" y="1000152"/>
          <a:ext cx="7206072" cy="4980045"/>
        </p:xfrm>
        <a:graphic>
          <a:graphicData uri="http://schemas.openxmlformats.org/drawingml/2006/table">
            <a:tbl>
              <a:tblPr firstRow="1" firstCol="1" bandRow="1"/>
              <a:tblGrid>
                <a:gridCol w="272528"/>
                <a:gridCol w="1221515"/>
                <a:gridCol w="1048908"/>
                <a:gridCol w="1447227"/>
                <a:gridCol w="730252"/>
                <a:gridCol w="690420"/>
                <a:gridCol w="1795222"/>
              </a:tblGrid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Waktu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Tingkat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Vonis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Pencabutan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Politik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Dirwan Mahmud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Bengkulu Selatan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14-Jan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Zainal Abidin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DPRD Jambi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27-Feb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Effendi Hatta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DPRD Jambi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27-Feb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Muhammadiyah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DPRD Jambi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27-Feb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Zainudin Hasan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Lampung Selatan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29-Aug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Irwandi Yusuf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Gubernur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Aceh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14-Feb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Nurdin Basirun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Gubernur Kepulauan Riau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9-Apr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Tamzil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Kudus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6-Apr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Sukiman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 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29-Apr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Nyoman Dhamantra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 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6-May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Muzni Zakaria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Solok Selatan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22-Oct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Dzulmi Eldin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Walikota Medan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11-Jun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Imam Nahrawi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Kementerian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Menpora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29-Jun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Supendi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Daerah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Indramayu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7-Jul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Agung Ilmu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Lampung Utara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2-Jul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Supriyono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 DPRD Tulungagung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4-Aug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Anas Urbaningrum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 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30-Sep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Musa Zainuddin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 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18-Sep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Markus Nari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DPR RI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27-Feb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Amril Mukminin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 Bengkalis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9-Nov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Taufik Kurniawan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 DPR 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30-Nov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Ahmad Yantenglie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 Daerah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Bupati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Katingan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20-Jan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Kasasi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18" marR="2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5999" y="2820473"/>
            <a:ext cx="2643118" cy="149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Vonis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Pencabutan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Politik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9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84152"/>
              </p:ext>
            </p:extLst>
          </p:nvPr>
        </p:nvGraphicFramePr>
        <p:xfrm>
          <a:off x="1092530" y="1288328"/>
          <a:ext cx="10058399" cy="3541248"/>
        </p:xfrm>
        <a:graphic>
          <a:graphicData uri="http://schemas.openxmlformats.org/drawingml/2006/table">
            <a:tbl>
              <a:tblPr firstRow="1" firstCol="1" bandRow="1"/>
              <a:tblGrid>
                <a:gridCol w="303905"/>
                <a:gridCol w="1229101"/>
                <a:gridCol w="2721265"/>
                <a:gridCol w="2479037"/>
                <a:gridCol w="973777"/>
                <a:gridCol w="2351314"/>
              </a:tblGrid>
              <a:tr h="2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Jabatan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Kasus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Putusan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Putusan PK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Dirwan Mahmud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Bupati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Bengkulu Selatan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 proyek infrastruktur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14/1/2020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Rohadi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Panitera PN Jakarta Utara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terkait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perkara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Saiful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Jamil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19/6/2020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 Wahyuni Maria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Bupati Kepulauan Talaud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revilalisasi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28/8/2020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Tubagus Iman Ariyadi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Walikota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Cilegon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 izin amdal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Musa Zainudin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Anggota 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Kasus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proyek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Direktur di Ditjen Dukcapil Kemendagri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E-KTP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Sugiharto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Pejabat Kemendagri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E-KTP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Anas Urbaningrum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Anggota DPR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Korupsi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proyek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Hambalang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Hidayat Abdul Rahman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Pejabat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Direktorat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Tanaman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Kementan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Pengadaan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Langsung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Benih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Unggul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28/9/2020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Adriatma Dwi Putra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Mantan Walikota Kendari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pembangunan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jalan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Walikota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Kendari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Suap pekerjaan pembangunan jalan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16/9/2020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Sudarto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Direktur PT Hakayo Kridanusa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Korupsi proyek alat KB di BKKBN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28/12/2020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 Harianti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Kepala Cabang Bank Syariah BUMN Cimahi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Korupsi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Usaha Rakyat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9/12/2020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Jefri Sitindaon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Sumut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Pengadaan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kendaraan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28/12/2020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Diterima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61" marR="1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Placeholder 5"/>
          <p:cNvSpPr txBox="1">
            <a:spLocks/>
          </p:cNvSpPr>
          <p:nvPr/>
        </p:nvSpPr>
        <p:spPr>
          <a:xfrm>
            <a:off x="762955" y="5085655"/>
            <a:ext cx="10763637" cy="86598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 smtClean="0"/>
              <a:t>Salah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dibaca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fenomena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amat</a:t>
            </a:r>
            <a:r>
              <a:rPr lang="en-US" sz="1400" dirty="0"/>
              <a:t> </a:t>
            </a:r>
            <a:r>
              <a:rPr lang="en-US" sz="1400" dirty="0" err="1"/>
              <a:t>berlelindan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purna</a:t>
            </a:r>
            <a:r>
              <a:rPr lang="en-US" sz="1400" dirty="0"/>
              <a:t> </a:t>
            </a:r>
            <a:r>
              <a:rPr lang="en-US" sz="1400" dirty="0" err="1"/>
              <a:t>tugasnya</a:t>
            </a:r>
            <a:r>
              <a:rPr lang="en-US" sz="1400" dirty="0"/>
              <a:t> Hakim </a:t>
            </a:r>
            <a:r>
              <a:rPr lang="en-US" sz="1400" dirty="0" err="1"/>
              <a:t>Agung</a:t>
            </a:r>
            <a:r>
              <a:rPr lang="en-US" sz="1400" dirty="0"/>
              <a:t> </a:t>
            </a:r>
            <a:r>
              <a:rPr lang="en-US" sz="1400" dirty="0" err="1"/>
              <a:t>Almarhum</a:t>
            </a:r>
            <a:r>
              <a:rPr lang="en-US" sz="1400" dirty="0"/>
              <a:t> </a:t>
            </a:r>
            <a:r>
              <a:rPr lang="en-US" sz="1400" dirty="0" err="1"/>
              <a:t>Artidjo</a:t>
            </a:r>
            <a:r>
              <a:rPr lang="en-US" sz="1400" dirty="0"/>
              <a:t> </a:t>
            </a:r>
            <a:r>
              <a:rPr lang="en-US" sz="1400" dirty="0" err="1"/>
              <a:t>Alkostar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2018 </a:t>
            </a:r>
            <a:r>
              <a:rPr lang="en-US" sz="1400" dirty="0" err="1"/>
              <a:t>lalu</a:t>
            </a:r>
            <a:r>
              <a:rPr lang="en-US" sz="1400" dirty="0"/>
              <a:t>.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dimanfaatkan</a:t>
            </a:r>
            <a:r>
              <a:rPr lang="en-US" sz="1400" dirty="0"/>
              <a:t> para </a:t>
            </a:r>
            <a:r>
              <a:rPr lang="en-US" sz="1400" dirty="0" err="1"/>
              <a:t>narapidana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berbondong-bondong</a:t>
            </a:r>
            <a:r>
              <a:rPr lang="en-US" sz="1400" dirty="0"/>
              <a:t> </a:t>
            </a:r>
            <a:r>
              <a:rPr lang="en-US" sz="1400" dirty="0" err="1"/>
              <a:t>mengajukan</a:t>
            </a:r>
            <a:r>
              <a:rPr lang="en-US" sz="1400" dirty="0"/>
              <a:t> PK. </a:t>
            </a:r>
            <a:r>
              <a:rPr lang="en-US" sz="1400" dirty="0" err="1"/>
              <a:t>Hasilnya</a:t>
            </a:r>
            <a:r>
              <a:rPr lang="en-US" sz="1400" dirty="0"/>
              <a:t> pun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dugaan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,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putusan</a:t>
            </a:r>
            <a:r>
              <a:rPr lang="en-US" sz="1400" dirty="0"/>
              <a:t> PK yang </a:t>
            </a:r>
            <a:r>
              <a:rPr lang="en-US" sz="1400" dirty="0" err="1"/>
              <a:t>mengabulkan</a:t>
            </a:r>
            <a:r>
              <a:rPr lang="en-US" sz="1400" dirty="0"/>
              <a:t> </a:t>
            </a:r>
            <a:r>
              <a:rPr lang="en-US" sz="1400" dirty="0" err="1"/>
              <a:t>permohonan</a:t>
            </a:r>
            <a:r>
              <a:rPr lang="en-US" sz="1400" dirty="0"/>
              <a:t> para </a:t>
            </a:r>
            <a:r>
              <a:rPr lang="en-US" sz="1400" dirty="0" err="1"/>
              <a:t>koruptor</a:t>
            </a:r>
            <a:r>
              <a:rPr lang="en-US" sz="1400" dirty="0" smtClean="0"/>
              <a:t>..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379643" y="679321"/>
            <a:ext cx="7189360" cy="415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Fenomena</a:t>
            </a:r>
            <a:r>
              <a:rPr lang="en-US" b="1" dirty="0" smtClean="0"/>
              <a:t> </a:t>
            </a:r>
            <a:r>
              <a:rPr lang="en-US" b="1" dirty="0" err="1" smtClean="0"/>
              <a:t>Peninjauan</a:t>
            </a:r>
            <a:r>
              <a:rPr lang="en-US" b="1" dirty="0" smtClean="0"/>
              <a:t> </a:t>
            </a:r>
            <a:r>
              <a:rPr lang="en-US" b="1" dirty="0" err="1" smtClean="0"/>
              <a:t>Kembali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8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n-US" sz="1500" dirty="0"/>
          </a:p>
          <a:p>
            <a:pPr algn="just"/>
            <a:r>
              <a:rPr lang="en-US" sz="1500" dirty="0" smtClean="0"/>
              <a:t>Data </a:t>
            </a:r>
            <a:r>
              <a:rPr lang="en-US" sz="1500" dirty="0" err="1"/>
              <a:t>pemantauan</a:t>
            </a:r>
            <a:r>
              <a:rPr lang="en-US" sz="1500" dirty="0"/>
              <a:t> </a:t>
            </a:r>
            <a:r>
              <a:rPr lang="en-US" sz="1500" dirty="0" err="1" smtClean="0"/>
              <a:t>menunjukkan</a:t>
            </a:r>
            <a:r>
              <a:rPr lang="en-US" sz="1500" dirty="0" smtClean="0"/>
              <a:t> </a:t>
            </a:r>
            <a:r>
              <a:rPr lang="en-US" sz="1500" dirty="0" err="1"/>
              <a:t>dari</a:t>
            </a:r>
            <a:r>
              <a:rPr lang="en-US" sz="1500" dirty="0"/>
              <a:t> total 1.298 </a:t>
            </a:r>
            <a:r>
              <a:rPr lang="en-US" sz="1500" dirty="0" err="1"/>
              <a:t>terdakwa</a:t>
            </a:r>
            <a:r>
              <a:rPr lang="en-US" sz="1500" dirty="0"/>
              <a:t>, 1.170 orang </a:t>
            </a:r>
            <a:r>
              <a:rPr lang="en-US" sz="1500" dirty="0" err="1"/>
              <a:t>diantaranya</a:t>
            </a:r>
            <a:r>
              <a:rPr lang="en-US" sz="1500" dirty="0"/>
              <a:t> </a:t>
            </a:r>
            <a:r>
              <a:rPr lang="en-US" sz="1500" dirty="0" err="1"/>
              <a:t>berjenis</a:t>
            </a:r>
            <a:r>
              <a:rPr lang="en-US" sz="1500" dirty="0"/>
              <a:t> </a:t>
            </a:r>
            <a:r>
              <a:rPr lang="en-US" sz="1500" dirty="0" err="1"/>
              <a:t>kelamin</a:t>
            </a:r>
            <a:r>
              <a:rPr lang="en-US" sz="1500" dirty="0"/>
              <a:t> </a:t>
            </a:r>
            <a:r>
              <a:rPr lang="en-US" sz="1500" dirty="0" err="1"/>
              <a:t>laki-laki</a:t>
            </a:r>
            <a:r>
              <a:rPr lang="en-US" sz="1500" dirty="0"/>
              <a:t>, </a:t>
            </a:r>
            <a:r>
              <a:rPr lang="en-US" sz="1500" dirty="0" err="1"/>
              <a:t>sedangkan</a:t>
            </a:r>
            <a:r>
              <a:rPr lang="en-US" sz="1500" dirty="0"/>
              <a:t> </a:t>
            </a:r>
            <a:r>
              <a:rPr lang="en-US" sz="1500" dirty="0" err="1"/>
              <a:t>perempuan</a:t>
            </a:r>
            <a:r>
              <a:rPr lang="en-US" sz="1500" dirty="0"/>
              <a:t> </a:t>
            </a:r>
            <a:r>
              <a:rPr lang="en-US" sz="1500" dirty="0" err="1"/>
              <a:t>hanya</a:t>
            </a:r>
            <a:r>
              <a:rPr lang="en-US" sz="1500" dirty="0"/>
              <a:t> 128 orang;</a:t>
            </a:r>
          </a:p>
          <a:p>
            <a:pPr lvl="0" algn="just"/>
            <a:r>
              <a:rPr lang="en-US" sz="1500" dirty="0"/>
              <a:t>Dari total 606 </a:t>
            </a:r>
            <a:r>
              <a:rPr lang="en-US" sz="1500" dirty="0" err="1"/>
              <a:t>terdakwa</a:t>
            </a:r>
            <a:r>
              <a:rPr lang="en-US" sz="1500" dirty="0"/>
              <a:t> yang </a:t>
            </a:r>
            <a:r>
              <a:rPr lang="en-US" sz="1500" dirty="0" err="1"/>
              <a:t>berhasil</a:t>
            </a:r>
            <a:r>
              <a:rPr lang="en-US" sz="1500" dirty="0"/>
              <a:t> </a:t>
            </a:r>
            <a:r>
              <a:rPr lang="en-US" sz="1500" dirty="0" err="1"/>
              <a:t>diidentifikasi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segi</a:t>
            </a:r>
            <a:r>
              <a:rPr lang="en-US" sz="1500" dirty="0"/>
              <a:t> </a:t>
            </a:r>
            <a:r>
              <a:rPr lang="en-US" sz="1500" dirty="0" err="1"/>
              <a:t>usia</a:t>
            </a:r>
            <a:r>
              <a:rPr lang="en-US" sz="1500" dirty="0"/>
              <a:t>, </a:t>
            </a:r>
            <a:r>
              <a:rPr lang="en-US" sz="1500" dirty="0" err="1"/>
              <a:t>sebanyak</a:t>
            </a:r>
            <a:r>
              <a:rPr lang="en-US" sz="1500" dirty="0"/>
              <a:t> 588 orang </a:t>
            </a:r>
            <a:r>
              <a:rPr lang="en-US" sz="1500" dirty="0" err="1"/>
              <a:t>berusia</a:t>
            </a:r>
            <a:r>
              <a:rPr lang="en-US" sz="1500" dirty="0"/>
              <a:t> di </a:t>
            </a:r>
            <a:r>
              <a:rPr lang="en-US" sz="1500" dirty="0" err="1"/>
              <a:t>atas</a:t>
            </a:r>
            <a:r>
              <a:rPr lang="en-US" sz="1500" dirty="0"/>
              <a:t> 30 </a:t>
            </a:r>
            <a:r>
              <a:rPr lang="en-US" sz="1500" dirty="0" err="1"/>
              <a:t>tahun</a:t>
            </a:r>
            <a:r>
              <a:rPr lang="en-US" sz="1500" dirty="0"/>
              <a:t>. </a:t>
            </a:r>
            <a:r>
              <a:rPr lang="en-US" sz="1500" dirty="0" err="1"/>
              <a:t>Sedangkan</a:t>
            </a:r>
            <a:r>
              <a:rPr lang="en-US" sz="1500" dirty="0"/>
              <a:t> </a:t>
            </a:r>
            <a:r>
              <a:rPr lang="en-US" sz="1500" dirty="0" err="1" smtClean="0"/>
              <a:t>sisanya</a:t>
            </a:r>
            <a:r>
              <a:rPr lang="en-US" sz="1500" dirty="0" smtClean="0"/>
              <a:t> </a:t>
            </a:r>
            <a:r>
              <a:rPr lang="en-US" sz="1500" dirty="0" err="1"/>
              <a:t>berusia</a:t>
            </a:r>
            <a:r>
              <a:rPr lang="en-US" sz="1500" dirty="0"/>
              <a:t> di </a:t>
            </a:r>
            <a:r>
              <a:rPr lang="en-US" sz="1500" dirty="0" err="1"/>
              <a:t>bawah</a:t>
            </a:r>
            <a:r>
              <a:rPr lang="en-US" sz="1500" dirty="0"/>
              <a:t> 30 </a:t>
            </a:r>
            <a:r>
              <a:rPr lang="en-US" sz="1500" dirty="0" err="1"/>
              <a:t>tahun</a:t>
            </a:r>
            <a:r>
              <a:rPr lang="en-US" sz="1500" dirty="0"/>
              <a:t>. </a:t>
            </a:r>
            <a:r>
              <a:rPr lang="en-US" sz="1500" dirty="0" err="1"/>
              <a:t>Pembagian</a:t>
            </a:r>
            <a:r>
              <a:rPr lang="en-US" sz="1500" dirty="0"/>
              <a:t> </a:t>
            </a:r>
            <a:r>
              <a:rPr lang="en-US" sz="1500" dirty="0" err="1"/>
              <a:t>usia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menggunakan</a:t>
            </a:r>
            <a:r>
              <a:rPr lang="en-US" sz="1500" dirty="0"/>
              <a:t> </a:t>
            </a:r>
            <a:r>
              <a:rPr lang="en-US" sz="1500" dirty="0" err="1"/>
              <a:t>landasan</a:t>
            </a:r>
            <a:r>
              <a:rPr lang="en-US" sz="1500" dirty="0"/>
              <a:t> </a:t>
            </a:r>
            <a:r>
              <a:rPr lang="en-US" sz="1500" dirty="0" err="1"/>
              <a:t>hukum</a:t>
            </a:r>
            <a:r>
              <a:rPr lang="en-US" sz="1500" dirty="0"/>
              <a:t> UU </a:t>
            </a:r>
            <a:r>
              <a:rPr lang="en-US" sz="1500" dirty="0" err="1"/>
              <a:t>Kepemudaan</a:t>
            </a:r>
            <a:r>
              <a:rPr lang="en-US" sz="1500" dirty="0"/>
              <a:t>;</a:t>
            </a:r>
          </a:p>
          <a:p>
            <a:pPr lvl="0" algn="just"/>
            <a:r>
              <a:rPr lang="en-US" sz="1500" dirty="0" err="1" smtClean="0"/>
              <a:t>Terdakwa</a:t>
            </a:r>
            <a:r>
              <a:rPr lang="en-US" sz="1500" dirty="0" smtClean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latar</a:t>
            </a:r>
            <a:r>
              <a:rPr lang="en-US" sz="1500" dirty="0"/>
              <a:t> </a:t>
            </a:r>
            <a:r>
              <a:rPr lang="en-US" sz="1500" dirty="0" err="1"/>
              <a:t>belakang</a:t>
            </a:r>
            <a:r>
              <a:rPr lang="en-US" sz="1500" dirty="0"/>
              <a:t> </a:t>
            </a:r>
            <a:r>
              <a:rPr lang="en-US" sz="1500" dirty="0" err="1"/>
              <a:t>pekerjaan</a:t>
            </a:r>
            <a:r>
              <a:rPr lang="en-US" sz="1500" dirty="0"/>
              <a:t> </a:t>
            </a:r>
            <a:r>
              <a:rPr lang="en-US" sz="1500" dirty="0" err="1"/>
              <a:t>perangkat</a:t>
            </a:r>
            <a:r>
              <a:rPr lang="en-US" sz="1500" dirty="0"/>
              <a:t> </a:t>
            </a:r>
            <a:r>
              <a:rPr lang="en-US" sz="1500" dirty="0" err="1"/>
              <a:t>desa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yang </a:t>
            </a:r>
            <a:r>
              <a:rPr lang="en-US" sz="1500" dirty="0" err="1"/>
              <a:t>terbanyak</a:t>
            </a:r>
            <a:r>
              <a:rPr lang="en-US" sz="1500" dirty="0"/>
              <a:t>. Data </a:t>
            </a:r>
            <a:r>
              <a:rPr lang="en-US" sz="1500" dirty="0" err="1"/>
              <a:t>menunjukkan</a:t>
            </a:r>
            <a:r>
              <a:rPr lang="en-US" sz="1500" dirty="0"/>
              <a:t> 330 orang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sekitar</a:t>
            </a:r>
            <a:r>
              <a:rPr lang="en-US" sz="1500" dirty="0"/>
              <a:t> </a:t>
            </a:r>
            <a:r>
              <a:rPr lang="en-US" sz="1500" dirty="0" err="1"/>
              <a:t>dua</a:t>
            </a:r>
            <a:r>
              <a:rPr lang="en-US" sz="1500" dirty="0"/>
              <a:t> </a:t>
            </a:r>
            <a:r>
              <a:rPr lang="en-US" sz="1500" dirty="0" err="1"/>
              <a:t>puluh</a:t>
            </a:r>
            <a:r>
              <a:rPr lang="en-US" sz="1500" dirty="0"/>
              <a:t> lima </a:t>
            </a:r>
            <a:r>
              <a:rPr lang="en-US" sz="1500" dirty="0" err="1"/>
              <a:t>persen</a:t>
            </a:r>
            <a:r>
              <a:rPr lang="en-US" sz="1500" dirty="0"/>
              <a:t> </a:t>
            </a:r>
            <a:r>
              <a:rPr lang="en-US" sz="1500" dirty="0" err="1"/>
              <a:t>perkara</a:t>
            </a:r>
            <a:r>
              <a:rPr lang="en-US" sz="1500" dirty="0"/>
              <a:t> di </a:t>
            </a:r>
            <a:r>
              <a:rPr lang="en-US" sz="1500" dirty="0" err="1"/>
              <a:t>persidangan</a:t>
            </a:r>
            <a:r>
              <a:rPr lang="en-US" sz="1500" dirty="0"/>
              <a:t> </a:t>
            </a:r>
            <a:r>
              <a:rPr lang="en-US" sz="1500" dirty="0" err="1"/>
              <a:t>didominasi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</a:t>
            </a:r>
            <a:r>
              <a:rPr lang="en-US" sz="1500" dirty="0" err="1"/>
              <a:t>perangkat</a:t>
            </a:r>
            <a:r>
              <a:rPr lang="en-US" sz="1500" dirty="0"/>
              <a:t> </a:t>
            </a:r>
            <a:r>
              <a:rPr lang="en-US" sz="1500" dirty="0" err="1"/>
              <a:t>desa</a:t>
            </a:r>
            <a:r>
              <a:rPr lang="en-US" sz="1500" dirty="0" smtClean="0"/>
              <a:t>;</a:t>
            </a:r>
          </a:p>
          <a:p>
            <a:pPr lvl="0" algn="just"/>
            <a:r>
              <a:rPr lang="en-US" sz="1500" dirty="0" smtClean="0"/>
              <a:t>Total </a:t>
            </a:r>
            <a:r>
              <a:rPr lang="en-US" sz="1500" dirty="0" err="1"/>
              <a:t>kerugian</a:t>
            </a:r>
            <a:r>
              <a:rPr lang="en-US" sz="1500" dirty="0"/>
              <a:t> </a:t>
            </a:r>
            <a:r>
              <a:rPr lang="en-US" sz="1500" dirty="0" err="1"/>
              <a:t>negara</a:t>
            </a:r>
            <a:r>
              <a:rPr lang="en-US" sz="1500" dirty="0"/>
              <a:t> yang </a:t>
            </a:r>
            <a:r>
              <a:rPr lang="en-US" sz="1500" dirty="0" err="1"/>
              <a:t>diakibatkan</a:t>
            </a:r>
            <a:r>
              <a:rPr lang="en-US" sz="1500" dirty="0"/>
              <a:t> </a:t>
            </a:r>
            <a:r>
              <a:rPr lang="en-US" sz="1500" dirty="0" err="1"/>
              <a:t>praktik</a:t>
            </a:r>
            <a:r>
              <a:rPr lang="en-US" sz="1500" dirty="0"/>
              <a:t> </a:t>
            </a:r>
            <a:r>
              <a:rPr lang="en-US" sz="1500" dirty="0" err="1"/>
              <a:t>korupsi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tahun</a:t>
            </a:r>
            <a:r>
              <a:rPr lang="en-US" sz="1500" dirty="0"/>
              <a:t> 2020 </a:t>
            </a:r>
            <a:r>
              <a:rPr lang="en-US" sz="1500" dirty="0" err="1"/>
              <a:t>mencapai</a:t>
            </a:r>
            <a:r>
              <a:rPr lang="en-US" sz="1500" dirty="0"/>
              <a:t> </a:t>
            </a:r>
            <a:r>
              <a:rPr lang="en-US" sz="1500" dirty="0" err="1"/>
              <a:t>Rp</a:t>
            </a:r>
            <a:r>
              <a:rPr lang="en-US" sz="1500" dirty="0"/>
              <a:t> 56,7 </a:t>
            </a:r>
            <a:r>
              <a:rPr lang="en-US" sz="1500" dirty="0" err="1"/>
              <a:t>triliun</a:t>
            </a:r>
            <a:r>
              <a:rPr lang="en-US" sz="1500" dirty="0" smtClean="0"/>
              <a:t>;</a:t>
            </a:r>
            <a:r>
              <a:rPr lang="en-US" sz="1500" dirty="0"/>
              <a:t> </a:t>
            </a:r>
          </a:p>
          <a:p>
            <a:pPr algn="just"/>
            <a:r>
              <a:rPr lang="en-US" sz="1500" dirty="0" err="1"/>
              <a:t>Terdakwa</a:t>
            </a:r>
            <a:r>
              <a:rPr lang="en-US" sz="1500" dirty="0"/>
              <a:t> yang </a:t>
            </a:r>
            <a:r>
              <a:rPr lang="en-US" sz="1500" dirty="0" err="1"/>
              <a:t>berasal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klaster</a:t>
            </a:r>
            <a:r>
              <a:rPr lang="en-US" sz="1500" dirty="0"/>
              <a:t> </a:t>
            </a:r>
            <a:r>
              <a:rPr lang="en-US" sz="1500" dirty="0" err="1" smtClean="0"/>
              <a:t>politik</a:t>
            </a:r>
            <a:r>
              <a:rPr lang="en-US" sz="1500" dirty="0" smtClean="0"/>
              <a:t> </a:t>
            </a:r>
            <a:r>
              <a:rPr lang="en-US" sz="1500" dirty="0" err="1" smtClean="0"/>
              <a:t>mengakibatkan</a:t>
            </a:r>
            <a:r>
              <a:rPr lang="en-US" sz="1500" dirty="0" smtClean="0"/>
              <a:t> </a:t>
            </a:r>
            <a:r>
              <a:rPr lang="en-US" sz="1500" dirty="0" err="1"/>
              <a:t>kerugian</a:t>
            </a:r>
            <a:r>
              <a:rPr lang="en-US" sz="1500" dirty="0"/>
              <a:t> </a:t>
            </a:r>
            <a:r>
              <a:rPr lang="en-US" sz="1500" dirty="0" err="1"/>
              <a:t>negara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jumlah</a:t>
            </a:r>
            <a:r>
              <a:rPr lang="en-US" sz="1500" dirty="0"/>
              <a:t> </a:t>
            </a:r>
            <a:r>
              <a:rPr lang="en-US" sz="1500" dirty="0" err="1"/>
              <a:t>besar</a:t>
            </a:r>
            <a:r>
              <a:rPr lang="en-US" sz="1500" dirty="0"/>
              <a:t> </a:t>
            </a:r>
            <a:r>
              <a:rPr lang="en-US" sz="1500" dirty="0" err="1"/>
              <a:t>jika</a:t>
            </a:r>
            <a:r>
              <a:rPr lang="en-US" sz="1500" dirty="0"/>
              <a:t> </a:t>
            </a:r>
            <a:r>
              <a:rPr lang="en-US" sz="1500" dirty="0" err="1"/>
              <a:t>dibandingakan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latar</a:t>
            </a:r>
            <a:r>
              <a:rPr lang="en-US" sz="1500" dirty="0"/>
              <a:t> </a:t>
            </a:r>
            <a:r>
              <a:rPr lang="en-US" sz="1500" dirty="0" err="1"/>
              <a:t>belakang</a:t>
            </a:r>
            <a:r>
              <a:rPr lang="en-US" sz="1500" dirty="0"/>
              <a:t> </a:t>
            </a:r>
            <a:r>
              <a:rPr lang="en-US" sz="1500" dirty="0" err="1"/>
              <a:t>pekerjaan</a:t>
            </a:r>
            <a:r>
              <a:rPr lang="en-US" sz="1500" dirty="0"/>
              <a:t> </a:t>
            </a:r>
            <a:r>
              <a:rPr lang="en-US" sz="1500" dirty="0" err="1" smtClean="0"/>
              <a:t>lainnya</a:t>
            </a:r>
            <a:r>
              <a:rPr lang="en-US" sz="1500" dirty="0" smtClean="0"/>
              <a:t>, </a:t>
            </a:r>
            <a:r>
              <a:rPr lang="en-US" sz="1500" dirty="0" err="1" smtClean="0"/>
              <a:t>yakni</a:t>
            </a:r>
            <a:r>
              <a:rPr lang="en-US" sz="1500" dirty="0" smtClean="0"/>
              <a:t> </a:t>
            </a:r>
            <a:r>
              <a:rPr lang="en-US" sz="1500" dirty="0" err="1" smtClean="0"/>
              <a:t>sebesar</a:t>
            </a:r>
            <a:r>
              <a:rPr lang="en-US" sz="1500" dirty="0" smtClean="0"/>
              <a:t> </a:t>
            </a:r>
            <a:r>
              <a:rPr lang="en-US" sz="1500" dirty="0" err="1"/>
              <a:t>Rp</a:t>
            </a:r>
            <a:r>
              <a:rPr lang="en-US" sz="1500" dirty="0"/>
              <a:t> 115 </a:t>
            </a:r>
            <a:r>
              <a:rPr lang="en-US" sz="1500" dirty="0" err="1"/>
              <a:t>miliar</a:t>
            </a:r>
            <a:r>
              <a:rPr lang="en-US" sz="1500" dirty="0"/>
              <a:t>;</a:t>
            </a:r>
          </a:p>
          <a:p>
            <a:pPr algn="just"/>
            <a:endParaRPr lang="en-US" sz="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Umum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17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700" dirty="0" err="1"/>
              <a:t>Kejaksaan</a:t>
            </a:r>
            <a:r>
              <a:rPr lang="en-US" sz="1700" dirty="0"/>
              <a:t> </a:t>
            </a:r>
            <a:r>
              <a:rPr lang="en-US" sz="1700" dirty="0" err="1"/>
              <a:t>Agung</a:t>
            </a:r>
            <a:r>
              <a:rPr lang="en-US" sz="1700" dirty="0"/>
              <a:t> </a:t>
            </a:r>
            <a:r>
              <a:rPr lang="en-US" sz="1700" dirty="0" smtClean="0"/>
              <a:t>minim </a:t>
            </a:r>
            <a:r>
              <a:rPr lang="en-US" sz="1700" dirty="0" err="1"/>
              <a:t>menindak</a:t>
            </a:r>
            <a:r>
              <a:rPr lang="en-US" sz="1700" dirty="0"/>
              <a:t> </a:t>
            </a:r>
            <a:r>
              <a:rPr lang="en-US" sz="1700" dirty="0" err="1"/>
              <a:t>aktor</a:t>
            </a:r>
            <a:r>
              <a:rPr lang="en-US" sz="1700" dirty="0"/>
              <a:t> </a:t>
            </a:r>
            <a:r>
              <a:rPr lang="en-US" sz="1700" dirty="0" err="1"/>
              <a:t>korupsi</a:t>
            </a:r>
            <a:r>
              <a:rPr lang="en-US" sz="1700" dirty="0"/>
              <a:t> yang </a:t>
            </a:r>
            <a:r>
              <a:rPr lang="en-US" sz="1700" dirty="0" err="1"/>
              <a:t>berasal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unsur</a:t>
            </a:r>
            <a:r>
              <a:rPr lang="en-US" sz="1700" dirty="0"/>
              <a:t> </a:t>
            </a:r>
            <a:r>
              <a:rPr lang="en-US" sz="1700" dirty="0" err="1"/>
              <a:t>penyelenggara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. </a:t>
            </a:r>
            <a:r>
              <a:rPr lang="en-US" sz="1700" dirty="0" err="1"/>
              <a:t>Praktis</a:t>
            </a:r>
            <a:r>
              <a:rPr lang="en-US" sz="1700" dirty="0"/>
              <a:t> </a:t>
            </a:r>
            <a:r>
              <a:rPr lang="en-US" sz="1700" dirty="0" err="1"/>
              <a:t>sepanjang</a:t>
            </a:r>
            <a:r>
              <a:rPr lang="en-US" sz="1700" dirty="0"/>
              <a:t> </a:t>
            </a:r>
            <a:r>
              <a:rPr lang="en-US" sz="1700" dirty="0" err="1"/>
              <a:t>tahun</a:t>
            </a:r>
            <a:r>
              <a:rPr lang="en-US" sz="1700" dirty="0"/>
              <a:t> 2020, </a:t>
            </a:r>
            <a:r>
              <a:rPr lang="en-US" sz="1700" dirty="0" err="1"/>
              <a:t>kejaksaan</a:t>
            </a:r>
            <a:r>
              <a:rPr lang="en-US" sz="1700" dirty="0"/>
              <a:t> </a:t>
            </a:r>
            <a:r>
              <a:rPr lang="en-US" sz="1700" dirty="0" err="1"/>
              <a:t>hanya</a:t>
            </a:r>
            <a:r>
              <a:rPr lang="en-US" sz="1700" dirty="0"/>
              <a:t> </a:t>
            </a:r>
            <a:r>
              <a:rPr lang="en-US" sz="1700" dirty="0" err="1"/>
              <a:t>banyak</a:t>
            </a:r>
            <a:r>
              <a:rPr lang="en-US" sz="1700" dirty="0"/>
              <a:t> </a:t>
            </a:r>
            <a:r>
              <a:rPr lang="en-US" sz="1700" dirty="0" err="1"/>
              <a:t>memproses</a:t>
            </a:r>
            <a:r>
              <a:rPr lang="en-US" sz="1700" dirty="0"/>
              <a:t> </a:t>
            </a:r>
            <a:r>
              <a:rPr lang="en-US" sz="1700" dirty="0" err="1"/>
              <a:t>hukum</a:t>
            </a:r>
            <a:r>
              <a:rPr lang="en-US" sz="1700" dirty="0"/>
              <a:t> </a:t>
            </a:r>
            <a:r>
              <a:rPr lang="en-US" sz="1700" dirty="0" err="1"/>
              <a:t>pelaku</a:t>
            </a:r>
            <a:r>
              <a:rPr lang="en-US" sz="1700" dirty="0"/>
              <a:t> </a:t>
            </a:r>
            <a:r>
              <a:rPr lang="en-US" sz="1700" dirty="0" err="1"/>
              <a:t>korupsi</a:t>
            </a:r>
            <a:r>
              <a:rPr lang="en-US" sz="1700" dirty="0"/>
              <a:t> yang </a:t>
            </a:r>
            <a:r>
              <a:rPr lang="en-US" sz="1700" dirty="0" err="1"/>
              <a:t>berasal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perangkat</a:t>
            </a:r>
            <a:r>
              <a:rPr lang="en-US" sz="1700" dirty="0"/>
              <a:t> </a:t>
            </a:r>
            <a:r>
              <a:rPr lang="en-US" sz="1700" dirty="0" err="1" smtClean="0"/>
              <a:t>desa</a:t>
            </a:r>
            <a:r>
              <a:rPr lang="en-US" sz="1700" dirty="0" smtClean="0"/>
              <a:t>;</a:t>
            </a:r>
          </a:p>
          <a:p>
            <a:pPr lvl="0" algn="just"/>
            <a:r>
              <a:rPr lang="en-US" sz="1700" dirty="0" err="1"/>
              <a:t>Berdasarkan</a:t>
            </a:r>
            <a:r>
              <a:rPr lang="en-US" sz="1700" dirty="0"/>
              <a:t> </a:t>
            </a:r>
            <a:r>
              <a:rPr lang="en-US" sz="1700" dirty="0" err="1"/>
              <a:t>surat</a:t>
            </a:r>
            <a:r>
              <a:rPr lang="en-US" sz="1700" dirty="0"/>
              <a:t> </a:t>
            </a:r>
            <a:r>
              <a:rPr lang="en-US" sz="1700" dirty="0" err="1"/>
              <a:t>dakwaan</a:t>
            </a:r>
            <a:r>
              <a:rPr lang="en-US" sz="1700" dirty="0"/>
              <a:t>, </a:t>
            </a:r>
            <a:r>
              <a:rPr lang="en-US" sz="1700" dirty="0" err="1"/>
              <a:t>perkara</a:t>
            </a:r>
            <a:r>
              <a:rPr lang="en-US" sz="1700" dirty="0"/>
              <a:t> </a:t>
            </a:r>
            <a:r>
              <a:rPr lang="en-US" sz="1700" dirty="0" err="1"/>
              <a:t>korupsi</a:t>
            </a:r>
            <a:r>
              <a:rPr lang="en-US" sz="1700" dirty="0"/>
              <a:t> yang paling </a:t>
            </a:r>
            <a:r>
              <a:rPr lang="en-US" sz="1700" dirty="0" err="1"/>
              <a:t>banyak</a:t>
            </a:r>
            <a:r>
              <a:rPr lang="en-US" sz="1700" dirty="0"/>
              <a:t> </a:t>
            </a:r>
            <a:r>
              <a:rPr lang="en-US" sz="1700" dirty="0" err="1"/>
              <a:t>terjadi</a:t>
            </a:r>
            <a:r>
              <a:rPr lang="en-US" sz="1700" dirty="0"/>
              <a:t> </a:t>
            </a:r>
            <a:r>
              <a:rPr lang="en-US" sz="1700" dirty="0" err="1" smtClean="0"/>
              <a:t>adalah</a:t>
            </a:r>
            <a:r>
              <a:rPr lang="en-US" sz="1700" dirty="0" smtClean="0"/>
              <a:t> </a:t>
            </a:r>
            <a:r>
              <a:rPr lang="en-US" sz="1700" dirty="0" err="1"/>
              <a:t>kerugian</a:t>
            </a:r>
            <a:r>
              <a:rPr lang="en-US" sz="1700" dirty="0"/>
              <a:t> </a:t>
            </a:r>
            <a:r>
              <a:rPr lang="en-US" sz="1700" dirty="0" err="1"/>
              <a:t>keuangan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tindak</a:t>
            </a:r>
            <a:r>
              <a:rPr lang="en-US" sz="1700" dirty="0"/>
              <a:t> </a:t>
            </a:r>
            <a:r>
              <a:rPr lang="en-US" sz="1700" dirty="0" err="1"/>
              <a:t>pidana</a:t>
            </a:r>
            <a:r>
              <a:rPr lang="en-US" sz="1700" dirty="0"/>
              <a:t> </a:t>
            </a:r>
            <a:r>
              <a:rPr lang="en-US" sz="1700" dirty="0" err="1"/>
              <a:t>suap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 err="1"/>
              <a:t>Penegak</a:t>
            </a:r>
            <a:r>
              <a:rPr lang="en-US" sz="1700" dirty="0"/>
              <a:t> </a:t>
            </a:r>
            <a:r>
              <a:rPr lang="en-US" sz="1700" dirty="0" err="1"/>
              <a:t>hukum</a:t>
            </a:r>
            <a:r>
              <a:rPr lang="en-US" sz="1700" dirty="0"/>
              <a:t> </a:t>
            </a:r>
            <a:r>
              <a:rPr lang="en-US" sz="1700" dirty="0" err="1"/>
              <a:t>masih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pendekatan</a:t>
            </a:r>
            <a:r>
              <a:rPr lang="en-US" sz="1700" dirty="0"/>
              <a:t> </a:t>
            </a:r>
            <a:r>
              <a:rPr lang="en-US" sz="1700" i="1" dirty="0"/>
              <a:t>follow the suspect</a:t>
            </a:r>
            <a:r>
              <a:rPr lang="en-US" sz="1700" dirty="0"/>
              <a:t>, </a:t>
            </a:r>
            <a:r>
              <a:rPr lang="en-US" sz="1700" dirty="0" err="1"/>
              <a:t>ketimbang</a:t>
            </a:r>
            <a:r>
              <a:rPr lang="en-US" sz="1700" dirty="0"/>
              <a:t> </a:t>
            </a:r>
            <a:r>
              <a:rPr lang="en-US" sz="1700" dirty="0" err="1"/>
              <a:t>menerapkan</a:t>
            </a:r>
            <a:r>
              <a:rPr lang="en-US" sz="1700" dirty="0"/>
              <a:t> model </a:t>
            </a:r>
            <a:r>
              <a:rPr lang="en-US" sz="1700" i="1" dirty="0"/>
              <a:t>follow the money</a:t>
            </a:r>
            <a:r>
              <a:rPr lang="en-US" sz="1700" dirty="0"/>
              <a:t>. Hal </a:t>
            </a:r>
            <a:r>
              <a:rPr lang="en-US" sz="1700" dirty="0" err="1"/>
              <a:t>itu</a:t>
            </a:r>
            <a:r>
              <a:rPr lang="en-US" sz="1700" dirty="0"/>
              <a:t> </a:t>
            </a:r>
            <a:r>
              <a:rPr lang="en-US" sz="1700" dirty="0" err="1"/>
              <a:t>terlihat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minimnya</a:t>
            </a:r>
            <a:r>
              <a:rPr lang="en-US" sz="1700" dirty="0"/>
              <a:t> </a:t>
            </a:r>
            <a:r>
              <a:rPr lang="en-US" sz="1700" dirty="0" err="1"/>
              <a:t>dakwaan</a:t>
            </a:r>
            <a:r>
              <a:rPr lang="en-US" sz="1700" dirty="0"/>
              <a:t> yang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undang-undang</a:t>
            </a:r>
            <a:r>
              <a:rPr lang="en-US" sz="1700" dirty="0"/>
              <a:t> anti </a:t>
            </a:r>
            <a:r>
              <a:rPr lang="en-US" sz="1700" dirty="0" err="1"/>
              <a:t>pencucian</a:t>
            </a:r>
            <a:r>
              <a:rPr lang="en-US" sz="1700" dirty="0"/>
              <a:t> </a:t>
            </a:r>
            <a:r>
              <a:rPr lang="en-US" sz="1700" dirty="0" err="1"/>
              <a:t>uang</a:t>
            </a:r>
            <a:r>
              <a:rPr lang="en-US" sz="1700" dirty="0" smtClean="0"/>
              <a:t>;</a:t>
            </a:r>
          </a:p>
          <a:p>
            <a:pPr algn="just"/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fase</a:t>
            </a:r>
            <a:r>
              <a:rPr lang="en-US" sz="1700" dirty="0"/>
              <a:t> </a:t>
            </a:r>
            <a:r>
              <a:rPr lang="en-US" sz="1700" dirty="0" err="1"/>
              <a:t>penuntutan</a:t>
            </a:r>
            <a:r>
              <a:rPr lang="en-US" sz="1700" dirty="0"/>
              <a:t>, </a:t>
            </a:r>
            <a:r>
              <a:rPr lang="en-US" sz="1700" dirty="0" err="1"/>
              <a:t>khususnya</a:t>
            </a:r>
            <a:r>
              <a:rPr lang="en-US" sz="1700" dirty="0"/>
              <a:t> </a:t>
            </a:r>
            <a:r>
              <a:rPr lang="en-US" sz="1700" dirty="0" err="1"/>
              <a:t>perkara</a:t>
            </a:r>
            <a:r>
              <a:rPr lang="en-US" sz="1700" dirty="0"/>
              <a:t> yang </a:t>
            </a:r>
            <a:r>
              <a:rPr lang="en-US" sz="1700" dirty="0" err="1"/>
              <a:t>berkaitan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kerugian</a:t>
            </a:r>
            <a:r>
              <a:rPr lang="en-US" sz="1700" dirty="0"/>
              <a:t> </a:t>
            </a:r>
            <a:r>
              <a:rPr lang="en-US" sz="1700" dirty="0" err="1"/>
              <a:t>keuangan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, </a:t>
            </a:r>
            <a:r>
              <a:rPr lang="en-US" sz="1700" dirty="0" err="1"/>
              <a:t>penuntut</a:t>
            </a:r>
            <a:r>
              <a:rPr lang="en-US" sz="1700" dirty="0"/>
              <a:t> </a:t>
            </a:r>
            <a:r>
              <a:rPr lang="en-US" sz="1700" dirty="0" err="1" smtClean="0"/>
              <a:t>umum</a:t>
            </a:r>
            <a:r>
              <a:rPr lang="en-US" sz="1700" dirty="0" smtClean="0"/>
              <a:t> </a:t>
            </a:r>
            <a:r>
              <a:rPr lang="en-US" sz="1700" dirty="0" err="1"/>
              <a:t>masih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yang </a:t>
            </a:r>
            <a:r>
              <a:rPr lang="en-US" sz="1700" dirty="0" err="1"/>
              <a:t>menguntungkan</a:t>
            </a:r>
            <a:r>
              <a:rPr lang="en-US" sz="1700" dirty="0"/>
              <a:t> </a:t>
            </a:r>
            <a:r>
              <a:rPr lang="en-US" sz="1700" dirty="0" err="1"/>
              <a:t>terdakwa</a:t>
            </a:r>
            <a:r>
              <a:rPr lang="en-US" sz="1700" dirty="0"/>
              <a:t>. </a:t>
            </a:r>
            <a:r>
              <a:rPr lang="en-US" sz="1700" dirty="0" err="1"/>
              <a:t>Terbukti</a:t>
            </a:r>
            <a:r>
              <a:rPr lang="en-US" sz="1700" dirty="0"/>
              <a:t>,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seluruh</a:t>
            </a:r>
            <a:r>
              <a:rPr lang="en-US" sz="1700" dirty="0"/>
              <a:t> </a:t>
            </a:r>
            <a:r>
              <a:rPr lang="en-US" sz="1700" dirty="0" err="1"/>
              <a:t>perkara</a:t>
            </a:r>
            <a:r>
              <a:rPr lang="en-US" sz="1700" dirty="0"/>
              <a:t> </a:t>
            </a:r>
            <a:r>
              <a:rPr lang="en-US" sz="1700" dirty="0" err="1"/>
              <a:t>tersebut</a:t>
            </a:r>
            <a:r>
              <a:rPr lang="en-US" sz="1700" dirty="0"/>
              <a:t>, </a:t>
            </a:r>
            <a:r>
              <a:rPr lang="en-US" sz="1700" dirty="0" err="1"/>
              <a:t>sebanyak</a:t>
            </a:r>
            <a:r>
              <a:rPr lang="en-US" sz="1700" dirty="0"/>
              <a:t> 666 </a:t>
            </a:r>
            <a:r>
              <a:rPr lang="en-US" sz="1700" dirty="0" err="1"/>
              <a:t>terdakwa</a:t>
            </a:r>
            <a:r>
              <a:rPr lang="en-US" sz="1700" dirty="0"/>
              <a:t> </a:t>
            </a:r>
            <a:r>
              <a:rPr lang="en-US" sz="1700" dirty="0" err="1"/>
              <a:t>dituntut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3, </a:t>
            </a:r>
            <a:r>
              <a:rPr lang="en-US" sz="1700" dirty="0" err="1"/>
              <a:t>sedangkan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2 </a:t>
            </a:r>
            <a:r>
              <a:rPr lang="en-US" sz="1700" dirty="0" err="1"/>
              <a:t>hanya</a:t>
            </a:r>
            <a:r>
              <a:rPr lang="en-US" sz="1700" dirty="0"/>
              <a:t> 408 orang.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Kejaksaan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KPK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48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minim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pencucian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19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 smtClean="0"/>
              <a:t>;</a:t>
            </a:r>
            <a:endParaRPr lang="en-US" dirty="0"/>
          </a:p>
          <a:p>
            <a:pPr algn="just"/>
            <a:r>
              <a:rPr lang="en-US" dirty="0"/>
              <a:t>Rata-rata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rata-rata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4 </a:t>
            </a:r>
            <a:r>
              <a:rPr lang="en-US" dirty="0" err="1"/>
              <a:t>tahun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mengaitkan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extraordinary crime</a:t>
            </a:r>
            <a:r>
              <a:rPr lang="en-US" dirty="0"/>
              <a:t>,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jera</a:t>
            </a:r>
            <a:r>
              <a:rPr lang="en-US" dirty="0" smtClean="0"/>
              <a:t>;</a:t>
            </a:r>
          </a:p>
          <a:p>
            <a:pPr lvl="0" algn="just"/>
            <a:r>
              <a:rPr lang="en-US" dirty="0"/>
              <a:t>KPK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Rata-rata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anti </a:t>
            </a:r>
            <a:r>
              <a:rPr lang="en-US" dirty="0" err="1"/>
              <a:t>rasuah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4 </a:t>
            </a:r>
            <a:r>
              <a:rPr lang="en-US" dirty="0" err="1"/>
              <a:t>tahun</a:t>
            </a:r>
            <a:r>
              <a:rPr lang="en-US" dirty="0"/>
              <a:t> 10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/>
              <a:t>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 smtClean="0"/>
              <a:t>;</a:t>
            </a:r>
            <a:endParaRPr lang="en-US" dirty="0"/>
          </a:p>
          <a:p>
            <a:pPr lvl="0" algn="just"/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. </a:t>
            </a:r>
            <a:r>
              <a:rPr lang="en-US" dirty="0" err="1"/>
              <a:t>Pantauan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rata-rata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 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proses </a:t>
            </a:r>
            <a:r>
              <a:rPr lang="en-US" dirty="0" err="1"/>
              <a:t>persidangan</a:t>
            </a:r>
            <a:r>
              <a:rPr lang="en-US" dirty="0"/>
              <a:t>. Data ICW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736 </a:t>
            </a:r>
            <a:r>
              <a:rPr lang="en-US" dirty="0" err="1"/>
              <a:t>dari</a:t>
            </a:r>
            <a:r>
              <a:rPr lang="en-US" dirty="0"/>
              <a:t> 1.298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penuntut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diganjar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36 </a:t>
            </a:r>
            <a:r>
              <a:rPr lang="en-US" dirty="0" smtClean="0"/>
              <a:t>orang;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Kejaksaan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KPK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98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 smtClean="0"/>
              <a:t>Tipikor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taat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publik</a:t>
            </a:r>
            <a:r>
              <a:rPr lang="en-US" dirty="0"/>
              <a:t>;</a:t>
            </a:r>
            <a:endParaRPr lang="en-US" dirty="0" smtClean="0"/>
          </a:p>
          <a:p>
            <a:pPr algn="just"/>
            <a:r>
              <a:rPr lang="en-US" dirty="0"/>
              <a:t>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 smtClean="0"/>
              <a:t>pandemi</a:t>
            </a:r>
            <a:r>
              <a:rPr lang="en-US" dirty="0" smtClean="0"/>
              <a:t> </a:t>
            </a:r>
            <a:r>
              <a:rPr lang="en-US" dirty="0"/>
              <a:t>Covid-19,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mengadili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.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</a:t>
            </a:r>
            <a:r>
              <a:rPr lang="en-US" dirty="0" err="1"/>
              <a:t>kuantitias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/>
              <a:t>;</a:t>
            </a:r>
            <a:endParaRPr lang="en-US" dirty="0" smtClean="0"/>
          </a:p>
          <a:p>
            <a:pPr lvl="0" algn="just"/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56 </a:t>
            </a:r>
            <a:r>
              <a:rPr lang="en-US" dirty="0" err="1"/>
              <a:t>triliun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19,6 </a:t>
            </a:r>
            <a:r>
              <a:rPr lang="en-US" dirty="0" err="1"/>
              <a:t>triliun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, </a:t>
            </a:r>
            <a:r>
              <a:rPr lang="en-US" dirty="0" err="1" smtClean="0"/>
              <a:t>denda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minim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hakim.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, total </a:t>
            </a:r>
            <a:r>
              <a:rPr lang="en-US" dirty="0" err="1"/>
              <a:t>denda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/>
              <a:t>156 </a:t>
            </a:r>
            <a:r>
              <a:rPr lang="en-US" dirty="0" err="1" smtClean="0"/>
              <a:t>miliar</a:t>
            </a:r>
            <a:r>
              <a:rPr lang="en-US" dirty="0" smtClean="0"/>
              <a:t>;</a:t>
            </a:r>
          </a:p>
          <a:p>
            <a:pPr lvl="0" algn="just"/>
            <a:r>
              <a:rPr lang="en-US" dirty="0" err="1"/>
              <a:t>Potret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mewarnai</a:t>
            </a:r>
            <a:r>
              <a:rPr lang="en-US" dirty="0"/>
              <a:t> </a:t>
            </a:r>
            <a:r>
              <a:rPr lang="en-US" dirty="0" err="1" smtClean="0"/>
              <a:t>vonis-vonis</a:t>
            </a:r>
            <a:r>
              <a:rPr lang="en-US" dirty="0" smtClean="0"/>
              <a:t> hakim.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mencuplik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yang </a:t>
            </a:r>
            <a:r>
              <a:rPr lang="en-US" dirty="0" err="1"/>
              <a:t>dikerucutkan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Mahkamah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3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1700" dirty="0" err="1"/>
              <a:t>V</a:t>
            </a:r>
            <a:r>
              <a:rPr lang="en-US" sz="1700" dirty="0" err="1" smtClean="0"/>
              <a:t>onis</a:t>
            </a:r>
            <a:r>
              <a:rPr lang="en-US" sz="1700" dirty="0" smtClean="0"/>
              <a:t> </a:t>
            </a:r>
            <a:r>
              <a:rPr lang="en-US" sz="1700" dirty="0"/>
              <a:t>hakim </a:t>
            </a:r>
            <a:r>
              <a:rPr lang="en-US" sz="1700" dirty="0" err="1" smtClean="0"/>
              <a:t>masih</a:t>
            </a:r>
            <a:r>
              <a:rPr lang="en-US" sz="1700" dirty="0" smtClean="0"/>
              <a:t> </a:t>
            </a:r>
            <a:r>
              <a:rPr lang="en-US" sz="1700" dirty="0" err="1"/>
              <a:t>sering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3 </a:t>
            </a:r>
            <a:r>
              <a:rPr lang="en-US" sz="1700" dirty="0" err="1"/>
              <a:t>dibandingkan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2 UU </a:t>
            </a:r>
            <a:r>
              <a:rPr lang="en-US" sz="1700" dirty="0" err="1"/>
              <a:t>Tipikor</a:t>
            </a:r>
            <a:r>
              <a:rPr lang="en-US" sz="1700" dirty="0"/>
              <a:t>. Data </a:t>
            </a:r>
            <a:r>
              <a:rPr lang="en-US" sz="1700" dirty="0" err="1"/>
              <a:t>menunjukkan</a:t>
            </a:r>
            <a:r>
              <a:rPr lang="en-US" sz="1700" dirty="0"/>
              <a:t> </a:t>
            </a:r>
            <a:r>
              <a:rPr lang="en-US" sz="1700" dirty="0" err="1"/>
              <a:t>sebanyak</a:t>
            </a:r>
            <a:r>
              <a:rPr lang="en-US" sz="1700" dirty="0"/>
              <a:t> 749 </a:t>
            </a:r>
            <a:r>
              <a:rPr lang="en-US" sz="1700" dirty="0" err="1"/>
              <a:t>terdakwa</a:t>
            </a:r>
            <a:r>
              <a:rPr lang="en-US" sz="1700" dirty="0"/>
              <a:t> </a:t>
            </a:r>
            <a:r>
              <a:rPr lang="en-US" sz="1700" dirty="0" err="1"/>
              <a:t>divonis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3, </a:t>
            </a:r>
            <a:r>
              <a:rPr lang="en-US" sz="1700" dirty="0" err="1"/>
              <a:t>sedangkan</a:t>
            </a:r>
            <a:r>
              <a:rPr lang="en-US" sz="1700" dirty="0"/>
              <a:t> </a:t>
            </a:r>
            <a:r>
              <a:rPr lang="en-US" sz="1700" dirty="0" err="1"/>
              <a:t>Pasal</a:t>
            </a:r>
            <a:r>
              <a:rPr lang="en-US" sz="1700" dirty="0"/>
              <a:t> 2 </a:t>
            </a:r>
            <a:r>
              <a:rPr lang="en-US" sz="1700" dirty="0" err="1"/>
              <a:t>hanya</a:t>
            </a:r>
            <a:r>
              <a:rPr lang="en-US" sz="1700" dirty="0"/>
              <a:t> 273 </a:t>
            </a:r>
            <a:r>
              <a:rPr lang="en-US" sz="1700" dirty="0" err="1"/>
              <a:t>terdakwa</a:t>
            </a:r>
            <a:r>
              <a:rPr lang="en-US" sz="1700" dirty="0"/>
              <a:t>, </a:t>
            </a:r>
            <a:r>
              <a:rPr lang="en-US" sz="1700" dirty="0" smtClean="0"/>
              <a:t>SEMA 3/2018 </a:t>
            </a:r>
            <a:r>
              <a:rPr lang="en-US" sz="1700" dirty="0" err="1"/>
              <a:t>belum</a:t>
            </a:r>
            <a:r>
              <a:rPr lang="en-US" sz="1700" dirty="0"/>
              <a:t> </a:t>
            </a:r>
            <a:r>
              <a:rPr lang="en-US" sz="1700" dirty="0" err="1"/>
              <a:t>banyak</a:t>
            </a:r>
            <a:r>
              <a:rPr lang="en-US" sz="1700" dirty="0"/>
              <a:t> </a:t>
            </a:r>
            <a:r>
              <a:rPr lang="en-US" sz="1700" dirty="0" err="1"/>
              <a:t>diterapkan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merumuskan</a:t>
            </a:r>
            <a:r>
              <a:rPr lang="en-US" sz="1700" dirty="0"/>
              <a:t> </a:t>
            </a:r>
            <a:r>
              <a:rPr lang="en-US" sz="1700" dirty="0" err="1"/>
              <a:t>hukuman</a:t>
            </a:r>
            <a:r>
              <a:rPr lang="en-US" sz="1700" dirty="0"/>
              <a:t> </a:t>
            </a:r>
            <a:r>
              <a:rPr lang="en-US" sz="1700" dirty="0" err="1"/>
              <a:t>pidana</a:t>
            </a:r>
            <a:r>
              <a:rPr lang="en-US" sz="1700" dirty="0"/>
              <a:t> </a:t>
            </a:r>
            <a:r>
              <a:rPr lang="en-US" sz="1700" dirty="0" err="1"/>
              <a:t>penjara</a:t>
            </a:r>
            <a:r>
              <a:rPr lang="en-US" sz="1700" dirty="0" smtClean="0"/>
              <a:t>;</a:t>
            </a:r>
          </a:p>
          <a:p>
            <a:pPr lvl="0" algn="just"/>
            <a:r>
              <a:rPr lang="en-US" sz="1700" dirty="0"/>
              <a:t>R</a:t>
            </a:r>
            <a:r>
              <a:rPr lang="en-US" sz="1700" dirty="0" smtClean="0"/>
              <a:t>ata-rata </a:t>
            </a:r>
            <a:r>
              <a:rPr lang="en-US" sz="1700" dirty="0" err="1"/>
              <a:t>vonis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terdakwa</a:t>
            </a:r>
            <a:r>
              <a:rPr lang="en-US" sz="1700" dirty="0"/>
              <a:t> </a:t>
            </a:r>
            <a:r>
              <a:rPr lang="en-US" sz="1700" dirty="0" err="1"/>
              <a:t>korupsi</a:t>
            </a:r>
            <a:r>
              <a:rPr lang="en-US" sz="1700" dirty="0"/>
              <a:t> </a:t>
            </a:r>
            <a:r>
              <a:rPr lang="en-US" sz="1700" dirty="0" err="1"/>
              <a:t>adalah</a:t>
            </a:r>
            <a:r>
              <a:rPr lang="en-US" sz="1700" dirty="0"/>
              <a:t> 3 </a:t>
            </a:r>
            <a:r>
              <a:rPr lang="en-US" sz="1700" dirty="0" err="1"/>
              <a:t>tahun</a:t>
            </a:r>
            <a:r>
              <a:rPr lang="en-US" sz="1700" dirty="0"/>
              <a:t> 1 </a:t>
            </a:r>
            <a:r>
              <a:rPr lang="en-US" sz="1700" dirty="0" err="1"/>
              <a:t>bulan</a:t>
            </a:r>
            <a:r>
              <a:rPr lang="en-US" sz="1700" dirty="0"/>
              <a:t> </a:t>
            </a:r>
            <a:r>
              <a:rPr lang="en-US" sz="1700" dirty="0" err="1"/>
              <a:t>penjara</a:t>
            </a:r>
            <a:r>
              <a:rPr lang="en-US" sz="1700" dirty="0" smtClean="0"/>
              <a:t>;</a:t>
            </a:r>
          </a:p>
          <a:p>
            <a:pPr algn="just"/>
            <a:r>
              <a:rPr lang="en-US" sz="1700" dirty="0" err="1"/>
              <a:t>V</a:t>
            </a:r>
            <a:r>
              <a:rPr lang="en-US" sz="1700" dirty="0" err="1" smtClean="0"/>
              <a:t>onis</a:t>
            </a:r>
            <a:r>
              <a:rPr lang="en-US" sz="1700" dirty="0" smtClean="0"/>
              <a:t> </a:t>
            </a:r>
            <a:r>
              <a:rPr lang="en-US" sz="1700" dirty="0" err="1"/>
              <a:t>ringan</a:t>
            </a:r>
            <a:r>
              <a:rPr lang="en-US" sz="1700" dirty="0"/>
              <a:t> </a:t>
            </a:r>
            <a:r>
              <a:rPr lang="en-US" sz="1700" dirty="0" err="1"/>
              <a:t>masih</a:t>
            </a:r>
            <a:r>
              <a:rPr lang="en-US" sz="1700" dirty="0"/>
              <a:t> </a:t>
            </a:r>
            <a:r>
              <a:rPr lang="en-US" sz="1700" dirty="0" err="1"/>
              <a:t>mendominasi</a:t>
            </a:r>
            <a:r>
              <a:rPr lang="en-US" sz="1700" dirty="0"/>
              <a:t> </a:t>
            </a:r>
            <a:r>
              <a:rPr lang="en-US" sz="1700" dirty="0" err="1"/>
              <a:t>persidangan</a:t>
            </a:r>
            <a:r>
              <a:rPr lang="en-US" sz="1700" dirty="0"/>
              <a:t> </a:t>
            </a:r>
            <a:r>
              <a:rPr lang="en-US" sz="1700" dirty="0" err="1"/>
              <a:t>perkara</a:t>
            </a:r>
            <a:r>
              <a:rPr lang="en-US" sz="1700" dirty="0"/>
              <a:t> </a:t>
            </a:r>
            <a:r>
              <a:rPr lang="en-US" sz="1700" dirty="0" err="1" smtClean="0"/>
              <a:t>korupsi</a:t>
            </a:r>
            <a:r>
              <a:rPr lang="en-US" sz="1700" dirty="0" smtClean="0"/>
              <a:t>. Data </a:t>
            </a:r>
            <a:r>
              <a:rPr lang="en-US" sz="1700" dirty="0" err="1" smtClean="0"/>
              <a:t>menunjukkan</a:t>
            </a:r>
            <a:r>
              <a:rPr lang="en-US" sz="1700" dirty="0" smtClean="0"/>
              <a:t> </a:t>
            </a:r>
            <a:r>
              <a:rPr lang="en-US" sz="1700" dirty="0" err="1"/>
              <a:t>sebanyak</a:t>
            </a:r>
            <a:r>
              <a:rPr lang="en-US" sz="1700" dirty="0"/>
              <a:t> 760 </a:t>
            </a:r>
            <a:r>
              <a:rPr lang="en-US" sz="1700" dirty="0" err="1"/>
              <a:t>terdakwa</a:t>
            </a:r>
            <a:r>
              <a:rPr lang="en-US" sz="1700" dirty="0"/>
              <a:t> </a:t>
            </a:r>
            <a:r>
              <a:rPr lang="en-US" sz="1700" dirty="0" err="1"/>
              <a:t>divonis</a:t>
            </a:r>
            <a:r>
              <a:rPr lang="en-US" sz="1700" dirty="0"/>
              <a:t> di </a:t>
            </a:r>
            <a:r>
              <a:rPr lang="en-US" sz="1700" dirty="0" err="1"/>
              <a:t>bawah</a:t>
            </a:r>
            <a:r>
              <a:rPr lang="en-US" sz="1700" dirty="0"/>
              <a:t> </a:t>
            </a:r>
            <a:r>
              <a:rPr lang="en-US" sz="1700" dirty="0" err="1"/>
              <a:t>empat</a:t>
            </a:r>
            <a:r>
              <a:rPr lang="en-US" sz="1700" dirty="0"/>
              <a:t> </a:t>
            </a:r>
            <a:r>
              <a:rPr lang="en-US" sz="1700" dirty="0" err="1"/>
              <a:t>tahun</a:t>
            </a:r>
            <a:r>
              <a:rPr lang="en-US" sz="1700" dirty="0"/>
              <a:t> </a:t>
            </a:r>
            <a:r>
              <a:rPr lang="en-US" sz="1700" dirty="0" err="1"/>
              <a:t>penjara</a:t>
            </a:r>
            <a:r>
              <a:rPr lang="en-US" sz="1700" dirty="0"/>
              <a:t>. </a:t>
            </a:r>
            <a:r>
              <a:rPr lang="en-US" sz="1700" dirty="0" err="1"/>
              <a:t>Sedangkan</a:t>
            </a:r>
            <a:r>
              <a:rPr lang="en-US" sz="1700" dirty="0"/>
              <a:t> </a:t>
            </a:r>
            <a:r>
              <a:rPr lang="en-US" sz="1700" dirty="0" err="1"/>
              <a:t>vonis</a:t>
            </a:r>
            <a:r>
              <a:rPr lang="en-US" sz="1700" dirty="0"/>
              <a:t> </a:t>
            </a:r>
            <a:r>
              <a:rPr lang="en-US" sz="1700" dirty="0" err="1"/>
              <a:t>berat</a:t>
            </a:r>
            <a:r>
              <a:rPr lang="en-US" sz="1700" dirty="0"/>
              <a:t> </a:t>
            </a:r>
            <a:r>
              <a:rPr lang="en-US" sz="1700" dirty="0" err="1"/>
              <a:t>hanya</a:t>
            </a:r>
            <a:r>
              <a:rPr lang="en-US" sz="1700" dirty="0"/>
              <a:t> </a:t>
            </a:r>
            <a:r>
              <a:rPr lang="en-US" sz="1700" dirty="0" err="1"/>
              <a:t>dikenakan</a:t>
            </a:r>
            <a:r>
              <a:rPr lang="en-US" sz="1700" dirty="0"/>
              <a:t> </a:t>
            </a:r>
            <a:r>
              <a:rPr lang="en-US" sz="1700" dirty="0" err="1"/>
              <a:t>kepada</a:t>
            </a:r>
            <a:r>
              <a:rPr lang="en-US" sz="1700" dirty="0"/>
              <a:t> 18 orang </a:t>
            </a:r>
            <a:r>
              <a:rPr lang="en-US" sz="1700" dirty="0" err="1"/>
              <a:t>terdakwa</a:t>
            </a:r>
            <a:r>
              <a:rPr lang="en-US" sz="1700" dirty="0" smtClean="0"/>
              <a:t>;</a:t>
            </a:r>
          </a:p>
          <a:p>
            <a:pPr algn="just"/>
            <a:r>
              <a:rPr lang="en-US" sz="1700" dirty="0" err="1"/>
              <a:t>Vonis</a:t>
            </a:r>
            <a:r>
              <a:rPr lang="en-US" sz="1700" dirty="0"/>
              <a:t> </a:t>
            </a:r>
            <a:r>
              <a:rPr lang="en-US" sz="1700" dirty="0" err="1"/>
              <a:t>bebas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lepas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periode</a:t>
            </a:r>
            <a:r>
              <a:rPr lang="en-US" sz="1700" dirty="0"/>
              <a:t> </a:t>
            </a:r>
            <a:r>
              <a:rPr lang="en-US" sz="1700" dirty="0" err="1"/>
              <a:t>ini</a:t>
            </a:r>
            <a:r>
              <a:rPr lang="en-US" sz="1700" dirty="0"/>
              <a:t> </a:t>
            </a:r>
            <a:r>
              <a:rPr lang="en-US" sz="1700" dirty="0" err="1"/>
              <a:t>menjadi</a:t>
            </a:r>
            <a:r>
              <a:rPr lang="en-US" sz="1700" dirty="0"/>
              <a:t> yang </a:t>
            </a:r>
            <a:r>
              <a:rPr lang="en-US" sz="1700" dirty="0" err="1"/>
              <a:t>tertinggi</a:t>
            </a:r>
            <a:r>
              <a:rPr lang="en-US" sz="1700" dirty="0"/>
              <a:t> </a:t>
            </a:r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err="1"/>
              <a:t>dibandingkan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empat</a:t>
            </a:r>
            <a:r>
              <a:rPr lang="en-US" sz="1700" dirty="0"/>
              <a:t> </a:t>
            </a:r>
            <a:r>
              <a:rPr lang="en-US" sz="1700" dirty="0" err="1"/>
              <a:t>tahun</a:t>
            </a:r>
            <a:r>
              <a:rPr lang="en-US" sz="1700" dirty="0"/>
              <a:t> </a:t>
            </a:r>
            <a:r>
              <a:rPr lang="en-US" sz="1700" dirty="0" err="1"/>
              <a:t>terakhir</a:t>
            </a:r>
            <a:r>
              <a:rPr lang="en-US" sz="1700" dirty="0"/>
              <a:t>. Total </a:t>
            </a:r>
            <a:r>
              <a:rPr lang="en-US" sz="1700" dirty="0" err="1"/>
              <a:t>terdakwa</a:t>
            </a:r>
            <a:r>
              <a:rPr lang="en-US" sz="1700" dirty="0"/>
              <a:t> yang </a:t>
            </a:r>
            <a:r>
              <a:rPr lang="en-US" sz="1700" dirty="0" err="1"/>
              <a:t>divonis</a:t>
            </a:r>
            <a:r>
              <a:rPr lang="en-US" sz="1700" dirty="0"/>
              <a:t> </a:t>
            </a:r>
            <a:r>
              <a:rPr lang="en-US" sz="1700" dirty="0" err="1"/>
              <a:t>bebas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lepas</a:t>
            </a:r>
            <a:r>
              <a:rPr lang="en-US" sz="1700" dirty="0"/>
              <a:t> </a:t>
            </a:r>
            <a:r>
              <a:rPr lang="en-US" sz="1700" dirty="0" err="1"/>
              <a:t>mencapai</a:t>
            </a:r>
            <a:r>
              <a:rPr lang="en-US" sz="1700" dirty="0"/>
              <a:t> 66 </a:t>
            </a:r>
            <a:r>
              <a:rPr lang="en-US" sz="1700" dirty="0" smtClean="0"/>
              <a:t>orang</a:t>
            </a:r>
            <a:r>
              <a:rPr lang="en-US" sz="1700" dirty="0"/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Mahkamah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15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n-US" dirty="0" err="1"/>
              <a:t>Potret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dikeluarkannya</a:t>
            </a:r>
            <a:r>
              <a:rPr lang="en-US" dirty="0"/>
              <a:t> </a:t>
            </a:r>
            <a:r>
              <a:rPr lang="en-US" dirty="0" err="1" smtClean="0"/>
              <a:t>PerMA</a:t>
            </a:r>
            <a:r>
              <a:rPr lang="en-US" dirty="0" smtClean="0"/>
              <a:t> 1/2020,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di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suap</a:t>
            </a:r>
            <a:r>
              <a:rPr lang="en-US" dirty="0"/>
              <a:t>,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 smtClean="0"/>
              <a:t>;</a:t>
            </a:r>
          </a:p>
          <a:p>
            <a:pPr algn="just"/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minim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hakim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irisan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;</a:t>
            </a:r>
          </a:p>
          <a:p>
            <a:pPr lvl="0" algn="just"/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 smtClean="0"/>
              <a:t>terdakwa</a:t>
            </a:r>
            <a:r>
              <a:rPr lang="en-US" dirty="0" smtClean="0"/>
              <a:t>. Rata-rata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</a:t>
            </a:r>
            <a:r>
              <a:rPr lang="en-US" dirty="0" err="1" smtClean="0"/>
              <a:t>pengganti</a:t>
            </a:r>
            <a:r>
              <a:rPr lang="en-US" dirty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2020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;</a:t>
            </a:r>
          </a:p>
          <a:p>
            <a:pPr lvl="0" algn="just"/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ICW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smtClean="0"/>
              <a:t>14 </a:t>
            </a:r>
            <a:r>
              <a:rPr lang="en-US" dirty="0" err="1"/>
              <a:t>terpidana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hukumannya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smtClean="0"/>
              <a:t>PK;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Mahkamah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72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Kendala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Pemantauan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RI </a:t>
            </a:r>
            <a:r>
              <a:rPr lang="en-US" dirty="0" err="1"/>
              <a:t>Nomor</a:t>
            </a:r>
            <a:r>
              <a:rPr lang="en-US" dirty="0"/>
              <a:t>: 1-144/KMA/SK/I/2011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Pemantauan</a:t>
            </a:r>
            <a:r>
              <a:rPr lang="en-US" dirty="0"/>
              <a:t> ICW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patuh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persidangan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data-data </a:t>
            </a:r>
            <a:r>
              <a:rPr lang="en-US" dirty="0" err="1" smtClean="0"/>
              <a:t>persidangan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dakwaan</a:t>
            </a:r>
            <a:r>
              <a:rPr lang="en-US" dirty="0" smtClean="0"/>
              <a:t>, </a:t>
            </a:r>
            <a:r>
              <a:rPr lang="en-US" dirty="0" err="1" smtClean="0"/>
              <a:t>tuntutan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penjatuhan</a:t>
            </a:r>
            <a:r>
              <a:rPr lang="en-US" dirty="0" smtClean="0"/>
              <a:t> </a:t>
            </a:r>
            <a:r>
              <a:rPr lang="en-US" dirty="0" err="1" smtClean="0"/>
              <a:t>vonis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Rekomendasi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melekatkan</a:t>
            </a:r>
            <a:r>
              <a:rPr lang="en-US" dirty="0"/>
              <a:t> </a:t>
            </a:r>
            <a:r>
              <a:rPr lang="en-US" dirty="0" smtClean="0"/>
              <a:t>UU TPPU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jera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mengakomodir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 smtClean="0"/>
              <a:t>;</a:t>
            </a:r>
          </a:p>
          <a:p>
            <a:pPr lvl="0" algn="just"/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KPK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penuntutan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 smtClean="0"/>
              <a:t>;</a:t>
            </a:r>
            <a:endParaRPr lang="en-US" dirty="0"/>
          </a:p>
          <a:p>
            <a:pPr lvl="0" algn="just"/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irisan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singgungan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 smtClean="0"/>
              <a:t>politik</a:t>
            </a:r>
            <a:r>
              <a:rPr lang="en-US" dirty="0"/>
              <a:t>;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Kejaksaan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KPK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91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Rekomendasi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menaruh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di </a:t>
            </a:r>
            <a:r>
              <a:rPr lang="en-US" dirty="0" err="1"/>
              <a:t>pengadilan</a:t>
            </a:r>
            <a:r>
              <a:rPr lang="en-US" dirty="0"/>
              <a:t>.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, </a:t>
            </a:r>
            <a:r>
              <a:rPr lang="en-US" dirty="0" err="1"/>
              <a:t>Ketua</a:t>
            </a:r>
            <a:r>
              <a:rPr lang="en-US" dirty="0"/>
              <a:t> MA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SIPP</a:t>
            </a:r>
            <a:r>
              <a:rPr lang="en-US" dirty="0" smtClean="0"/>
              <a:t>;</a:t>
            </a:r>
            <a:endParaRPr lang="en-US" dirty="0"/>
          </a:p>
          <a:p>
            <a:pPr lvl="0" algn="just"/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 smtClean="0"/>
              <a:t>PerMA</a:t>
            </a:r>
            <a:r>
              <a:rPr lang="en-US" dirty="0" smtClean="0"/>
              <a:t> 1/2020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massif.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.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hakim-hakim yang </a:t>
            </a: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Perma</a:t>
            </a:r>
            <a:r>
              <a:rPr lang="en-US" dirty="0"/>
              <a:t> 1/2020 </a:t>
            </a:r>
            <a:r>
              <a:rPr lang="en-US" dirty="0" err="1"/>
              <a:t>ini</a:t>
            </a:r>
            <a:r>
              <a:rPr lang="en-US" dirty="0" smtClean="0"/>
              <a:t>;</a:t>
            </a:r>
            <a:endParaRPr lang="en-US" dirty="0"/>
          </a:p>
          <a:p>
            <a:pPr lvl="0" algn="just"/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menginisiasi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pemidanaan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 smtClean="0"/>
              <a:t>;</a:t>
            </a:r>
            <a:endParaRPr lang="en-US" dirty="0"/>
          </a:p>
          <a:p>
            <a:pPr algn="just"/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maraknya</a:t>
            </a:r>
            <a:r>
              <a:rPr lang="en-US" dirty="0"/>
              <a:t> </a:t>
            </a:r>
            <a:r>
              <a:rPr lang="en-US" dirty="0" err="1"/>
              <a:t>terpidana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peninjauan</a:t>
            </a:r>
            <a:r>
              <a:rPr lang="en-US" dirty="0"/>
              <a:t> </a:t>
            </a:r>
            <a:r>
              <a:rPr lang="en-US" dirty="0" err="1" smtClean="0"/>
              <a:t>kembali</a:t>
            </a:r>
            <a:r>
              <a:rPr lang="en-US" dirty="0"/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Mahkamah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Agung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295402" y="291396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Kelengkapan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Administrasi</a:t>
            </a:r>
            <a:r>
              <a:rPr lang="en-US" b="1" dirty="0" smtClean="0"/>
              <a:t> </a:t>
            </a:r>
            <a:r>
              <a:rPr lang="en-US" b="1" dirty="0" err="1" smtClean="0"/>
              <a:t>Pengadilan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89647"/>
              </p:ext>
            </p:extLst>
          </p:nvPr>
        </p:nvGraphicFramePr>
        <p:xfrm>
          <a:off x="5911405" y="721223"/>
          <a:ext cx="4958365" cy="540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731"/>
                <a:gridCol w="2325889"/>
                <a:gridCol w="2066745"/>
              </a:tblGrid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Pengadilan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Administrasi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Gorontalo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PN Denpasar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Banjarmarsin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Samarinda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PN Banda Aceh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Bandung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Bengkulu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Jakarta Pusat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Jambi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Jayapura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Kupang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Mataram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Pangkal Pinang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Tanjung Pinang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Tidak Lengkap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PN Ternate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Lengkap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Dakwaan</a:t>
            </a:r>
            <a:r>
              <a:rPr lang="en-US" dirty="0"/>
              <a:t>; 2)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; 3) </a:t>
            </a:r>
            <a:r>
              <a:rPr lang="en-US" dirty="0" err="1"/>
              <a:t>Vonis</a:t>
            </a:r>
            <a:r>
              <a:rPr lang="en-US" dirty="0"/>
              <a:t> </a:t>
            </a:r>
            <a:r>
              <a:rPr lang="en-US" dirty="0" err="1" smtClean="0"/>
              <a:t>Pengadilan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30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71" y="1048047"/>
            <a:ext cx="8942857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Jumlah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Perkara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Terdakwa</a:t>
            </a:r>
            <a:r>
              <a:rPr lang="en-US" sz="3400" b="1" dirty="0" smtClean="0"/>
              <a:t> </a:t>
            </a:r>
            <a:endParaRPr lang="en-US" sz="34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2020 ICW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smtClean="0"/>
              <a:t>1.218 </a:t>
            </a:r>
            <a:r>
              <a:rPr lang="en-US" dirty="0" err="1"/>
              <a:t>perkara</a:t>
            </a:r>
            <a:r>
              <a:rPr lang="en-US" dirty="0"/>
              <a:t> yang </a:t>
            </a:r>
            <a:r>
              <a:rPr lang="en-US" dirty="0" err="1"/>
              <a:t>disidangkan</a:t>
            </a:r>
            <a:r>
              <a:rPr lang="en-US" dirty="0"/>
              <a:t> di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smtClean="0"/>
              <a:t>1.298 </a:t>
            </a:r>
            <a:r>
              <a:rPr lang="en-US" dirty="0"/>
              <a:t>orang.</a:t>
            </a:r>
          </a:p>
          <a:p>
            <a:pPr algn="just"/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1690083"/>
              </p:ext>
            </p:extLst>
          </p:nvPr>
        </p:nvGraphicFramePr>
        <p:xfrm>
          <a:off x="6155586" y="2560320"/>
          <a:ext cx="5121498" cy="295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9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Jenis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Kelamin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Terdakwa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Dari total 1.298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</a:t>
            </a:r>
            <a:r>
              <a:rPr lang="en-US" dirty="0" err="1" smtClean="0"/>
              <a:t>terdakwa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(1.170 orang).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persen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128 orang. </a:t>
            </a:r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8872926"/>
              </p:ext>
            </p:extLst>
          </p:nvPr>
        </p:nvGraphicFramePr>
        <p:xfrm>
          <a:off x="6297635" y="2560320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1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2510</TotalTime>
  <Words>5151</Words>
  <Application>Microsoft Office PowerPoint</Application>
  <PresentationFormat>Widescreen</PresentationFormat>
  <Paragraphs>1149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Garamond</vt:lpstr>
      <vt:lpstr>Times New Roman</vt:lpstr>
      <vt:lpstr>Organic</vt:lpstr>
      <vt:lpstr>Hasil Pemantauan Persidangan Perkara Korupsi Tahun 2020 “Koruptor Merajarela, Hukuman Tak Kunjung Beri Efek Jera”</vt:lpstr>
      <vt:lpstr>Latar Belakang Pemantauan</vt:lpstr>
      <vt:lpstr>Tujuan Pemantauan</vt:lpstr>
      <vt:lpstr>Sumber Data, Metode, dan Waktu Pemantauan</vt:lpstr>
      <vt:lpstr>Kendala Pemantauan</vt:lpstr>
      <vt:lpstr>Kelengkapan Informasi Administrasi Pengadilan</vt:lpstr>
      <vt:lpstr>PowerPoint Presentation</vt:lpstr>
      <vt:lpstr>Jumlah Perkara dan Terdakwa </vt:lpstr>
      <vt:lpstr>Jenis Kelamin Terdakwa</vt:lpstr>
      <vt:lpstr>Usia Terdakwa</vt:lpstr>
      <vt:lpstr>Latar Belakang Pekerjaan Terdakwa</vt:lpstr>
      <vt:lpstr>PowerPoint Presentation</vt:lpstr>
      <vt:lpstr>PowerPoint Presentation</vt:lpstr>
      <vt:lpstr>Pemetaan Pasal Dakwaan </vt:lpstr>
      <vt:lpstr>Penggunaan Dakwaan UU Anti Pencucian Uang</vt:lpstr>
      <vt:lpstr>PowerPoint Presentation</vt:lpstr>
      <vt:lpstr>Kerugian Keuangan Negara</vt:lpstr>
      <vt:lpstr>Perkara dengan Kerugian Keuangan Negara Besar</vt:lpstr>
      <vt:lpstr>Kerugian Negara – Latar Belakang Pekerjaan Terdakwa</vt:lpstr>
      <vt:lpstr>Pengenaan Pidana Tambahan Uang Pengganti</vt:lpstr>
      <vt:lpstr>Putusan dengan Pidana Tambahan Uang Pengganti Besar</vt:lpstr>
      <vt:lpstr>PowerPoint Presentation</vt:lpstr>
      <vt:lpstr>Tuntutan Pasal Kerugian Negara dan TPPU</vt:lpstr>
      <vt:lpstr>Rata-Rata Tuntutan Penuntut Umum</vt:lpstr>
      <vt:lpstr>Berat Ringan Tuntutan Penuntut Umum</vt:lpstr>
      <vt:lpstr>Berat Ringan Tuntutan Penuntut Umum Pembagian Penegak Hukum</vt:lpstr>
      <vt:lpstr>PowerPoint Presentation</vt:lpstr>
      <vt:lpstr>PowerPoint Presentation</vt:lpstr>
      <vt:lpstr>PowerPoint Presentation</vt:lpstr>
      <vt:lpstr>Pasal Putusan  Kerugian 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Disparitas Vonis – Perkara Korupsi Suap</vt:lpstr>
      <vt:lpstr>Implementasi PerMA 1/2020</vt:lpstr>
      <vt:lpstr>PowerPoint Presentation</vt:lpstr>
      <vt:lpstr>PowerPoint Presentation</vt:lpstr>
      <vt:lpstr>Pencabutan Hak Politik</vt:lpstr>
      <vt:lpstr>PowerPoint Presentation</vt:lpstr>
      <vt:lpstr>PowerPoint Presentation</vt:lpstr>
      <vt:lpstr>Kesimpulan</vt:lpstr>
      <vt:lpstr>Kesimpulan</vt:lpstr>
      <vt:lpstr>Kesimpulan</vt:lpstr>
      <vt:lpstr>Kesimpulan </vt:lpstr>
      <vt:lpstr>Kesimpulan</vt:lpstr>
      <vt:lpstr>Kesimpulan</vt:lpstr>
      <vt:lpstr>Rekomendasi</vt:lpstr>
      <vt:lpstr>Rekomendasi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Pemantauan Persidangan Perkara Korupsi Tahun 2020 Koruptor Merajarela, Hukuman Tak Kunjung Beri Efek Jera</dc:title>
  <dc:creator>Windows User</dc:creator>
  <cp:lastModifiedBy>Windows User</cp:lastModifiedBy>
  <cp:revision>102</cp:revision>
  <dcterms:created xsi:type="dcterms:W3CDTF">2021-03-13T06:57:12Z</dcterms:created>
  <dcterms:modified xsi:type="dcterms:W3CDTF">2021-03-23T08:41:53Z</dcterms:modified>
</cp:coreProperties>
</file>